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15" r:id="rId4"/>
    <p:sldId id="311" r:id="rId5"/>
    <p:sldId id="312" r:id="rId6"/>
    <p:sldId id="316" r:id="rId7"/>
    <p:sldId id="317" r:id="rId8"/>
    <p:sldId id="318" r:id="rId9"/>
    <p:sldId id="262" r:id="rId10"/>
    <p:sldId id="319" r:id="rId11"/>
    <p:sldId id="320" r:id="rId12"/>
    <p:sldId id="321" r:id="rId13"/>
    <p:sldId id="322" r:id="rId14"/>
    <p:sldId id="323" r:id="rId15"/>
    <p:sldId id="306" r:id="rId16"/>
    <p:sldId id="324" r:id="rId17"/>
    <p:sldId id="269" r:id="rId18"/>
    <p:sldId id="313" r:id="rId19"/>
    <p:sldId id="272" r:id="rId20"/>
    <p:sldId id="273" r:id="rId21"/>
  </p:sldIdLst>
  <p:sldSz cx="3600450" cy="1800225"/>
  <p:notesSz cx="6858000" cy="9144000"/>
  <p:defaultTextStyle>
    <a:defPPr>
      <a:defRPr lang="ru-RU"/>
    </a:defPPr>
    <a:lvl1pPr marL="0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6327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52655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8982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705310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81637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57964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34292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410619" algn="l" defTabSz="35265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FF33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35" autoAdjust="0"/>
    <p:restoredTop sz="94910" autoAdjust="0"/>
  </p:normalViewPr>
  <p:slideViewPr>
    <p:cSldViewPr>
      <p:cViewPr varScale="1">
        <p:scale>
          <a:sx n="400" d="100"/>
          <a:sy n="400" d="100"/>
        </p:scale>
        <p:origin x="-720" y="-210"/>
      </p:cViewPr>
      <p:guideLst>
        <p:guide orient="horz" pos="567"/>
        <p:guide pos="1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00113" y="820103"/>
            <a:ext cx="2430303" cy="49727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00113" y="1313373"/>
            <a:ext cx="2430303" cy="360045"/>
          </a:xfrm>
        </p:spPr>
        <p:txBody>
          <a:bodyPr/>
          <a:lstStyle>
            <a:lvl1pPr marL="0" indent="0" algn="l">
              <a:buNone/>
              <a:defRPr sz="700" b="1">
                <a:solidFill>
                  <a:schemeClr val="tx2"/>
                </a:solidFill>
              </a:defRPr>
            </a:lvl1pPr>
            <a:lvl2pPr marL="176327" indent="0" algn="ctr">
              <a:buNone/>
            </a:lvl2pPr>
            <a:lvl3pPr marL="352655" indent="0" algn="ctr">
              <a:buNone/>
            </a:lvl3pPr>
            <a:lvl4pPr marL="528982" indent="0" algn="ctr">
              <a:buNone/>
            </a:lvl4pPr>
            <a:lvl5pPr marL="705310" indent="0" algn="ctr">
              <a:buNone/>
            </a:lvl5pPr>
            <a:lvl6pPr marL="881637" indent="0" algn="ctr">
              <a:buNone/>
            </a:lvl6pPr>
            <a:lvl7pPr marL="1057964" indent="0" algn="ctr">
              <a:buNone/>
            </a:lvl7pPr>
            <a:lvl8pPr marL="1234292" indent="0" algn="ctr">
              <a:buNone/>
            </a:lvl8pPr>
            <a:lvl9pPr marL="141061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3207339" y="283198"/>
            <a:ext cx="600075" cy="15001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3026705" y="1072486"/>
            <a:ext cx="960120" cy="15121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0019" y="1"/>
            <a:ext cx="240030" cy="180022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8809" y="1"/>
            <a:ext cx="41211" cy="180022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90049" y="1"/>
            <a:ext cx="71612" cy="180022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49394" y="1"/>
            <a:ext cx="90673" cy="180022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1873" y="1"/>
            <a:ext cx="0" cy="180022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360045" y="1"/>
            <a:ext cx="0" cy="180022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336307" y="1"/>
            <a:ext cx="0" cy="180022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79865" y="1"/>
            <a:ext cx="0" cy="180022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420053" y="1"/>
            <a:ext cx="0" cy="180022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3588581" y="1"/>
            <a:ext cx="0" cy="180022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80061" y="1"/>
            <a:ext cx="30003" cy="180022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240031" y="900113"/>
            <a:ext cx="510063" cy="340043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515668" y="1277523"/>
            <a:ext cx="252561" cy="16837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429613" y="1443916"/>
            <a:ext cx="54007" cy="3600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655283" y="1519391"/>
            <a:ext cx="108013" cy="7200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750094" y="1180148"/>
            <a:ext cx="144018" cy="960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521934" y="1293785"/>
            <a:ext cx="240030" cy="1358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10327" y="72093"/>
            <a:ext cx="660083" cy="153602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0023" y="72093"/>
            <a:ext cx="2370297" cy="153602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80023" y="420053"/>
            <a:ext cx="2940367" cy="12793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760095"/>
            <a:ext cx="2430303" cy="539068"/>
          </a:xfrm>
        </p:spPr>
        <p:txBody>
          <a:bodyPr/>
          <a:lstStyle>
            <a:lvl1pPr algn="l">
              <a:buNone/>
              <a:defRPr sz="11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1315165"/>
            <a:ext cx="2430303" cy="360045"/>
          </a:xfrm>
        </p:spPr>
        <p:txBody>
          <a:bodyPr anchor="t"/>
          <a:lstStyle>
            <a:lvl1pPr marL="0" indent="0">
              <a:buNone/>
              <a:defRPr sz="700" b="1">
                <a:solidFill>
                  <a:schemeClr val="tx2"/>
                </a:solidFill>
              </a:defRPr>
            </a:lvl1pPr>
            <a:lvl2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3206801" y="282236"/>
            <a:ext cx="600075" cy="15001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3026779" y="1071735"/>
            <a:ext cx="960120" cy="15121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50019" y="1"/>
            <a:ext cx="240030" cy="180022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8809" y="1"/>
            <a:ext cx="41211" cy="180022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0049" y="1"/>
            <a:ext cx="71612" cy="180022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49394" y="1"/>
            <a:ext cx="90673" cy="180022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41873" y="1"/>
            <a:ext cx="0" cy="180022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360045" y="1"/>
            <a:ext cx="0" cy="180022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336307" y="1"/>
            <a:ext cx="0" cy="180022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79865" y="1"/>
            <a:ext cx="0" cy="180022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420053" y="1"/>
            <a:ext cx="0" cy="180022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80061" y="1"/>
            <a:ext cx="30003" cy="180022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240031" y="900113"/>
            <a:ext cx="510063" cy="34004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521602" y="1277523"/>
            <a:ext cx="252561" cy="16837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429613" y="1443916"/>
            <a:ext cx="54007" cy="3600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655283" y="1520191"/>
            <a:ext cx="108013" cy="7200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739872" y="1175971"/>
            <a:ext cx="144018" cy="960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3582315" y="1"/>
            <a:ext cx="0" cy="180022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27868" y="1293785"/>
            <a:ext cx="240030" cy="1358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80023" y="420053"/>
            <a:ext cx="1440180" cy="1200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1681410" y="420053"/>
            <a:ext cx="1440180" cy="1200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3" y="71677"/>
            <a:ext cx="2970371" cy="300038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180023" y="620078"/>
            <a:ext cx="1440180" cy="102012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1721465" y="620078"/>
            <a:ext cx="1440180" cy="102012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180023" y="412052"/>
            <a:ext cx="1440180" cy="1728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1710213" y="412052"/>
            <a:ext cx="1440180" cy="1728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3450431" y="1"/>
            <a:ext cx="0" cy="180022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741718" y="810102"/>
            <a:ext cx="1656207" cy="180023"/>
          </a:xfrm>
        </p:spPr>
        <p:txBody>
          <a:bodyPr anchor="b"/>
          <a:lstStyle>
            <a:lvl1pPr algn="l">
              <a:buNone/>
              <a:defRPr sz="8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682336" y="72010"/>
            <a:ext cx="601275" cy="1308164"/>
          </a:xfrm>
        </p:spPr>
        <p:txBody>
          <a:bodyPr/>
          <a:lstStyle>
            <a:lvl1pPr marL="0" indent="0">
              <a:spcBef>
                <a:spcPts val="154"/>
              </a:spcBef>
              <a:spcAft>
                <a:spcPts val="386"/>
              </a:spcAft>
              <a:buNone/>
              <a:defRPr sz="500"/>
            </a:lvl1pPr>
            <a:lvl2pPr>
              <a:buNone/>
              <a:defRPr sz="500"/>
            </a:lvl2pPr>
            <a:lvl3pPr>
              <a:buNone/>
              <a:defRPr sz="400"/>
            </a:lvl3pPr>
            <a:lvl4pPr>
              <a:buNone/>
              <a:defRPr sz="400"/>
            </a:lvl4pPr>
            <a:lvl5pPr>
              <a:buNone/>
              <a:defRPr sz="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460307" y="1"/>
            <a:ext cx="0" cy="180022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438217" y="1"/>
            <a:ext cx="0" cy="180022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540443" y="1"/>
            <a:ext cx="0" cy="180022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80435" y="1"/>
            <a:ext cx="120015" cy="180022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3510439" y="1"/>
            <a:ext cx="0" cy="180022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3211602" y="1500188"/>
            <a:ext cx="216027" cy="14401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120016" y="72010"/>
            <a:ext cx="2220277" cy="166100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450431" y="1"/>
            <a:ext cx="0" cy="180022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3211602" y="1500188"/>
            <a:ext cx="216027" cy="14401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733167" y="810102"/>
            <a:ext cx="1656207" cy="180023"/>
          </a:xfrm>
        </p:spPr>
        <p:txBody>
          <a:bodyPr anchor="b"/>
          <a:lstStyle>
            <a:lvl1pPr algn="l">
              <a:buNone/>
              <a:defRPr sz="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1"/>
            <a:ext cx="2430303" cy="1800225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3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4033" y="69509"/>
            <a:ext cx="600075" cy="1300963"/>
          </a:xfrm>
        </p:spPr>
        <p:txBody>
          <a:bodyPr rot="0" spcFirstLastPara="0" vertOverflow="overflow" horzOverflow="overflow" vert="horz" wrap="square" lIns="35266" tIns="17633" rIns="35266" bIns="17633" numCol="1" spcCol="105796" rtlCol="0" fromWordArt="0" anchor="t" anchorCtr="0" forceAA="0" compatLnSpc="1">
            <a:normAutofit/>
          </a:bodyPr>
          <a:lstStyle>
            <a:lvl1pPr marL="0" indent="0">
              <a:spcBef>
                <a:spcPts val="38"/>
              </a:spcBef>
              <a:spcAft>
                <a:spcPts val="154"/>
              </a:spcAft>
              <a:buFontTx/>
              <a:buNone/>
              <a:defRPr sz="5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3540443" y="1"/>
            <a:ext cx="0" cy="18002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80435" y="1"/>
            <a:ext cx="120015" cy="1800225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510439" y="1"/>
            <a:ext cx="0" cy="180022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2460307" y="1"/>
            <a:ext cx="0" cy="180022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2438217" y="1"/>
            <a:ext cx="0" cy="180022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3450431" y="1"/>
            <a:ext cx="0" cy="180022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80023" y="72093"/>
            <a:ext cx="2940367" cy="300038"/>
          </a:xfrm>
          <a:prstGeom prst="rect">
            <a:avLst/>
          </a:prstGeom>
        </p:spPr>
        <p:txBody>
          <a:bodyPr vert="horz" lIns="35266" tIns="17633" rIns="35266" bIns="17633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0023" y="420053"/>
            <a:ext cx="2940367" cy="1279360"/>
          </a:xfrm>
          <a:prstGeom prst="rect">
            <a:avLst/>
          </a:prstGeom>
        </p:spPr>
        <p:txBody>
          <a:bodyPr vert="horz" lIns="35266" tIns="17633" rIns="35266" bIns="1763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3120390" y="258783"/>
            <a:ext cx="528066" cy="151219"/>
          </a:xfrm>
          <a:prstGeom prst="rect">
            <a:avLst/>
          </a:prstGeom>
        </p:spPr>
        <p:txBody>
          <a:bodyPr vert="horz" lIns="35266" tIns="17633" rIns="35266" bIns="17633" anchor="ctr" anchorCtr="0"/>
          <a:lstStyle>
            <a:lvl1pPr algn="r" eaLnBrk="1" latinLnBrk="0" hangingPunct="1">
              <a:defRPr kumimoji="0" sz="5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2962413" y="957023"/>
            <a:ext cx="840105" cy="144018"/>
          </a:xfrm>
          <a:prstGeom prst="rect">
            <a:avLst/>
          </a:prstGeom>
        </p:spPr>
        <p:txBody>
          <a:bodyPr vert="horz" lIns="35266" tIns="17633" rIns="35266" bIns="17633" anchor="ctr" anchorCtr="0"/>
          <a:lstStyle>
            <a:lvl1pPr algn="l" eaLnBrk="1" latinLnBrk="0" hangingPunct="1">
              <a:defRPr kumimoji="0" sz="5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0003" y="1"/>
            <a:ext cx="0" cy="180022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540443" y="1"/>
            <a:ext cx="0" cy="180022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480435" y="1"/>
            <a:ext cx="120015" cy="180022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510439" y="1"/>
            <a:ext cx="0" cy="180022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266" tIns="17633" rIns="35266" bIns="17633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3211602" y="1500188"/>
            <a:ext cx="216027" cy="14401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266" tIns="17633" rIns="35266" bIns="1763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200800" y="1505189"/>
            <a:ext cx="240030" cy="136817"/>
          </a:xfrm>
          <a:prstGeom prst="rect">
            <a:avLst/>
          </a:prstGeom>
        </p:spPr>
        <p:txBody>
          <a:bodyPr vert="horz" lIns="35266" tIns="17633" rIns="35266" bIns="17633" anchor="ctr"/>
          <a:lstStyle>
            <a:lvl1pPr algn="ctr" eaLnBrk="1" latinLnBrk="0" hangingPunct="1">
              <a:defRPr kumimoji="0" sz="5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1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5796" indent="-105796" algn="l" rtl="0" eaLnBrk="1" latinLnBrk="0" hangingPunct="1">
        <a:spcBef>
          <a:spcPts val="232"/>
        </a:spcBef>
        <a:buClr>
          <a:schemeClr val="accent1"/>
        </a:buClr>
        <a:buSzPct val="70000"/>
        <a:buFont typeface="Wingdings"/>
        <a:buChar char=""/>
        <a:defRPr kumimoji="0"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59" indent="-10579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55" indent="-7053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458451" indent="-7053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48" indent="-70531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670044" indent="-70531" algn="l" rtl="0" eaLnBrk="1" latinLnBrk="0" hangingPunct="1">
        <a:spcBef>
          <a:spcPct val="20000"/>
        </a:spcBef>
        <a:buClr>
          <a:schemeClr val="accent1"/>
        </a:buClr>
        <a:buChar char="•"/>
        <a:defRPr kumimoji="0" sz="600" kern="1200">
          <a:solidFill>
            <a:schemeClr val="tx2"/>
          </a:solidFill>
          <a:latin typeface="+mn-lt"/>
          <a:ea typeface="+mn-ea"/>
          <a:cs typeface="+mn-cs"/>
        </a:defRPr>
      </a:lvl6pPr>
      <a:lvl7pPr marL="775841" indent="-7053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881637" indent="-70531" algn="l" rtl="0" eaLnBrk="1" latinLnBrk="0" hangingPunct="1">
        <a:spcBef>
          <a:spcPct val="20000"/>
        </a:spcBef>
        <a:buClr>
          <a:schemeClr val="accent2"/>
        </a:buClr>
        <a:buChar char="•"/>
        <a:defRPr kumimoji="0" sz="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987433" indent="-7053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63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8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05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81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34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10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617315" cy="1875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89" y="427560"/>
            <a:ext cx="3240405" cy="529259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«Выявление, поддержка и развитие способностей и талантов у дошкольников»</a:t>
            </a:r>
            <a:endParaRPr lang="ru-RU" sz="1400" b="1" i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390" y="82567"/>
            <a:ext cx="3309905" cy="283371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>
              <a:lnSpc>
                <a:spcPct val="115000"/>
              </a:lnSpc>
              <a:spcAft>
                <a:spcPts val="386"/>
              </a:spcAft>
            </a:pPr>
            <a:r>
              <a:rPr lang="ru-RU" b="1" kern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ru-RU" sz="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kern="18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Боханский</a:t>
            </a:r>
            <a:r>
              <a:rPr lang="ru-RU" b="1" kern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детский сад №1»</a:t>
            </a: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5404" y="1145840"/>
            <a:ext cx="1381890" cy="251054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b="1" kern="1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на ЕМД</a:t>
            </a:r>
          </a:p>
          <a:p>
            <a:r>
              <a:rPr lang="ru-RU" b="1" kern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kern="1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оспитатель: Степанова Л.Г.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4093" y="1675100"/>
            <a:ext cx="699598" cy="143332"/>
          </a:xfrm>
          <a:prstGeom prst="rect">
            <a:avLst/>
          </a:prstGeom>
          <a:solidFill>
            <a:schemeClr val="bg1"/>
          </a:solidFill>
        </p:spPr>
        <p:txBody>
          <a:bodyPr wrap="none" lIns="35266" tIns="17633" rIns="35266" bIns="17633">
            <a:spAutoFit/>
          </a:bodyPr>
          <a:lstStyle/>
          <a:p>
            <a:r>
              <a:rPr lang="ru-RU" b="1" kern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kern="1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Бохан, 2021г.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19069" y="51193"/>
            <a:ext cx="1234807" cy="1890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300" b="1" u="sng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Центр «</a:t>
            </a:r>
            <a:r>
              <a:rPr lang="ru-RU" sz="1300" b="1" u="sng" dirty="0" err="1" smtClean="0">
                <a:solidFill>
                  <a:srgbClr val="FF3300"/>
                </a:solidFill>
                <a:latin typeface="Monotype Corsiva" panose="03010101010201010101" pitchFamily="66" charset="0"/>
              </a:rPr>
              <a:t>Речевичок</a:t>
            </a:r>
            <a:r>
              <a:rPr lang="ru-RU" sz="1300" b="1" u="sng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»</a:t>
            </a:r>
            <a:endParaRPr lang="ru-RU" sz="1300" u="sng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Содержимое 6" descr="C:\Users\1\Desktop\уголки\DSC05048.JPG"/>
          <p:cNvPicPr>
            <a:picLocks/>
          </p:cNvPicPr>
          <p:nvPr/>
        </p:nvPicPr>
        <p:blipFill>
          <a:blip r:embed="rId3" cstate="print"/>
          <a:srcRect l="18113" r="21887"/>
          <a:stretch>
            <a:fillRect/>
          </a:stretch>
        </p:blipFill>
        <p:spPr bwMode="auto">
          <a:xfrm rot="21162029">
            <a:off x="152611" y="273788"/>
            <a:ext cx="849995" cy="5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pic>
        <p:nvPicPr>
          <p:cNvPr id="9" name="Содержимое 7" descr="C:\Users\1\Desktop\уголки\DSC05051.JPG"/>
          <p:cNvPicPr>
            <a:picLocks/>
          </p:cNvPicPr>
          <p:nvPr/>
        </p:nvPicPr>
        <p:blipFill>
          <a:blip r:embed="rId4" cstate="print"/>
          <a:srcRect l="21905" r="20212"/>
          <a:stretch>
            <a:fillRect/>
          </a:stretch>
        </p:blipFill>
        <p:spPr bwMode="auto">
          <a:xfrm rot="311544">
            <a:off x="1064738" y="238956"/>
            <a:ext cx="868763" cy="69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pic>
        <p:nvPicPr>
          <p:cNvPr id="10" name="Picture 10" descr="https://barnaul.allstick.ru/@s/image-cache/b45/b4578110f154-u..product~18~18898~5bd95d4fb1fcb.fit.max.w.1000~xgxgxg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829" y="1"/>
            <a:ext cx="1263740" cy="581321"/>
          </a:xfrm>
          <a:prstGeom prst="rect">
            <a:avLst/>
          </a:prstGeom>
          <a:noFill/>
        </p:spPr>
      </p:pic>
      <p:pic>
        <p:nvPicPr>
          <p:cNvPr id="11" name="Picture 4" descr="https://i03.fotocdn.net/s124/dca462c9adfc3836/public_pin_l/2824789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2110" y="214183"/>
            <a:ext cx="834249" cy="3098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0052" y="650843"/>
            <a:ext cx="1451362" cy="574219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Веду работу по приобщению детей к художественной литературе.  Совместно с родителями пополняем  центр книгами, также изготавливаем маски, костюмы для инсценировок.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44" y="1089598"/>
            <a:ext cx="1587777" cy="1005107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Провожу работу: </a:t>
            </a: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речевые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игры;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б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еседы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сказкам;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рисование героев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сказок;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инсценировки;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элементы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пересказа;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мини 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викторины;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ыставка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детских рисунков «наши любимые сказки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».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Picture 4" descr="https://kircbs.ru/userfiles/image/Detskaya/Biblioteka_2/04.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0010" y="1045630"/>
            <a:ext cx="991865" cy="46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A\Desktop\ВСЕ ФОТО\Новая папка\IMG_20181212_1632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9678" y="1108164"/>
            <a:ext cx="1233361" cy="64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73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11"/>
            <a:ext cx="3600449" cy="180022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40802" y="87323"/>
            <a:ext cx="3005434" cy="245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00" b="1" u="sng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Центр математического развития</a:t>
            </a:r>
            <a:endParaRPr lang="ru-RU" sz="1300" u="sng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90" y="1038642"/>
            <a:ext cx="1587777" cy="143332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033" y="244374"/>
            <a:ext cx="2951203" cy="1020495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Центр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математического развития и занимательных игр оснащен 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пособиями,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логико-математическими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играми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счетными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палочками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наглядными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моделями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символами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и др.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Овладение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дошкольник</a:t>
            </a:r>
            <a:r>
              <a:rPr lang="ru-RU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ов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математическими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понятиями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открывает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перед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ним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мир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количественных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пространственно-временных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отношений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учит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решать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этом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самые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разнообразные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творческие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задачи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а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значит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формирует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активность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самостоятельность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мышления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творческое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начало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детской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индивидуальности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" name="Picture 2" descr="https://image.freepik.com/free-vector/two-boy-reading-book-and-learning-mathematics_33070-4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7527" y="8361"/>
            <a:ext cx="620447" cy="343592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173" y="1029799"/>
            <a:ext cx="1425461" cy="65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19" y="873625"/>
            <a:ext cx="1412775" cy="62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597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472"/>
            <a:ext cx="3600449" cy="180022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10922" y="88175"/>
            <a:ext cx="2948727" cy="5473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выявления математических способностей   использую Логические палочки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Кюизенера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и блоки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Дьенеша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которые являются универсальным дидактическим материалом для развития интеллектуальных способностей и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логико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- математического мышления детей. </a:t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этого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ною созданы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картотека игр на развитие логики и мышления, картотека развивающих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занятий, 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методические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разработки:  «Игры по использованию палочек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Кюизенера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с детьми», «Игры по использованию блоков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Дьюниша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с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детьми».</a:t>
            </a:r>
            <a:endParaRPr lang="ru-RU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90" y="1038642"/>
            <a:ext cx="1587777" cy="143332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957" y="1162056"/>
            <a:ext cx="1267395" cy="63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AppData\Local\Microsoft\Windows\Temporary Internet Files\Content.Word\IMG_20210823_093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9697" y="1153342"/>
            <a:ext cx="727748" cy="878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User\AppData\Local\Microsoft\Windows\Temporary Internet Files\Content.Word\IMG_20210823_0939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10446" y="1148938"/>
            <a:ext cx="715121" cy="793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809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11"/>
            <a:ext cx="3600449" cy="180022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626" y="88175"/>
            <a:ext cx="2721903" cy="207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Музыкальный </a:t>
            </a:r>
            <a:r>
              <a:rPr lang="ru-RU" sz="13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центр  «Весёлые </a:t>
            </a:r>
            <a:r>
              <a:rPr lang="ru-RU" sz="13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нотки».</a:t>
            </a:r>
            <a:endParaRPr lang="ru-RU" sz="1300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90" y="1038642"/>
            <a:ext cx="1587777" cy="143332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15" y="257442"/>
            <a:ext cx="2977081" cy="958940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Центр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музыкального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развития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–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среда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эстетического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развития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место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постоянного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общения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ребенка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с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музыкой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Группа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оснащена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музыкальными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игрушками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и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инструментами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Здесь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дети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танцах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пении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игре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детских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музыкальных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инструментах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учатся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создавать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художественные</a:t>
            </a:r>
            <a:r>
              <a:rPr lang="en-US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образы</a:t>
            </a:r>
            <a:r>
              <a:rPr lang="ru-RU" sz="10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9" name="Содержимое 3" descr="C:\Users\1\Desktop\уголки\DSC05045.JPG"/>
          <p:cNvPicPr>
            <a:picLocks/>
          </p:cNvPicPr>
          <p:nvPr/>
        </p:nvPicPr>
        <p:blipFill>
          <a:blip r:embed="rId3" cstate="print"/>
          <a:srcRect l="12459"/>
          <a:stretch>
            <a:fillRect/>
          </a:stretch>
        </p:blipFill>
        <p:spPr bwMode="auto">
          <a:xfrm>
            <a:off x="630774" y="867095"/>
            <a:ext cx="1096853" cy="80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s://i.mycdn.me/i?r=AzEPZsRbOZEKgBhR0XGMT1RkDAUyydPT480_PN1rjFfJka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002" y="919015"/>
            <a:ext cx="1432034" cy="751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47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11"/>
            <a:ext cx="3600449" cy="180022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69156" y="88175"/>
            <a:ext cx="3062141" cy="207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В нашем ДОУ, существует традиция - музыкальный  конкурс для детей и  родителей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«ЗВЕЗДОЧКИ ЭСТРАДЫ», где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предоставляем  возможность каждому ребенку выявить и раскрыть свои таланты и  способности.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90" y="1038642"/>
            <a:ext cx="1587777" cy="143332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8" name="Picture 2" descr="C:\Users\1\Desktop\фото\звездо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96" y="531314"/>
            <a:ext cx="1272649" cy="5558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2" descr="C:\Users\user\Desktop\Фото\DSC04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6023" y="1107481"/>
            <a:ext cx="1058285" cy="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C:\Users\123\Desktop\ТОНЯЯЯЯЯЯ\ВАЖНО\ДЕТСКИЙ САД И ЛИЧНОЕ\фото дети\Звёздочки эстрады\IMG_0095.JPG"/>
          <p:cNvPicPr/>
          <p:nvPr/>
        </p:nvPicPr>
        <p:blipFill>
          <a:blip r:embed="rId5" cstate="print"/>
          <a:srcRect l="29467" r="29610"/>
          <a:stretch>
            <a:fillRect/>
          </a:stretch>
        </p:blipFill>
        <p:spPr bwMode="auto">
          <a:xfrm>
            <a:off x="2376506" y="522071"/>
            <a:ext cx="954789" cy="1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="" xmlns:p14="http://schemas.microsoft.com/office/powerpoint/2010/main" val="39073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" y="8200"/>
            <a:ext cx="3600449" cy="18002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7984" y="106225"/>
            <a:ext cx="1800225" cy="374165"/>
          </a:xfrm>
          <a:prstGeom prst="rect">
            <a:avLst/>
          </a:prstGeom>
        </p:spPr>
        <p:txBody>
          <a:bodyPr lIns="35266" tIns="17633" rIns="35266" bIns="17633">
            <a:spAutoFit/>
          </a:bodyPr>
          <a:lstStyle/>
          <a:p>
            <a:pPr algn="ctr"/>
            <a:r>
              <a:rPr lang="ru-RU" sz="11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Центр экспериментирования.</a:t>
            </a:r>
            <a:br>
              <a:rPr lang="ru-RU" sz="11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1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«Хочу все знать!»</a:t>
            </a:r>
            <a:endParaRPr lang="ru-RU" sz="11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449" y="356678"/>
            <a:ext cx="2132136" cy="1005107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В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группе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создана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детская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исследовательская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лаборатория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которая постоянно пополняется:</a:t>
            </a:r>
          </a:p>
          <a:p>
            <a:pPr marL="110204" indent="-110204">
              <a:buFont typeface="Wingdings" panose="05000000000000000000" pitchFamily="2" charset="2"/>
              <a:buChar char="v"/>
            </a:pPr>
            <a:r>
              <a:rPr lang="en-US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природны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ми</a:t>
            </a:r>
            <a:r>
              <a:rPr lang="en-US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материал</a:t>
            </a: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ами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листья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песок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земля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семена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Wingdings" panose="05000000000000000000" pitchFamily="2" charset="2"/>
              <a:buChar char="v"/>
            </a:pPr>
            <a:r>
              <a:rPr lang="en-US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медицински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ми</a:t>
            </a:r>
            <a:r>
              <a:rPr lang="en-US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материал</a:t>
            </a: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ами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пипетки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колбы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шприцы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мерные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ложечки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вата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бинт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110204" indent="-110204">
              <a:buFont typeface="Arial" panose="020B0604020202020204" pitchFamily="34" charset="0"/>
              <a:buChar char="•"/>
            </a:pPr>
            <a:r>
              <a:rPr lang="en-US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бросовы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</a:t>
            </a:r>
            <a:r>
              <a:rPr lang="en-US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материал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ом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пластмасса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кусочки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ткани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меха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мука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соль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сода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свечи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фонарики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микроскопы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лупы</a:t>
            </a:r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магниты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448" y="867164"/>
            <a:ext cx="2141561" cy="789663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Занимательные опыты, эксперименты побуждают детей к самостоятельному поиску причин, способов действий, проявлению творчества. В процессе экспериментальных действий дошкольник преобразуют объекты с целью выявить их скрытые существенные связи с явлениями природы. Проводили опыты «От куда берутся мыльные пузыри»,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«Окрашивание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воды».</a:t>
            </a:r>
          </a:p>
        </p:txBody>
      </p:sp>
      <p:pic>
        <p:nvPicPr>
          <p:cNvPr id="7" name="Содержимое 4" descr="G:\Корнило\фото1666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541" y="260103"/>
            <a:ext cx="1001795" cy="64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upload2.schoolrm.ru/iblock/429/429dee4c7dfaaf24c59b37b4bf042a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559" y="961718"/>
            <a:ext cx="1051759" cy="506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www.maam.ru/upload/blogs/detsad-62382-1477378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119" y="1321967"/>
            <a:ext cx="816213" cy="45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4" descr="F:\ДЕТСКИЙ САД ГОДА\ВОЦАП ФОТО\IMG-20200211-WA0031.jpg"/>
          <p:cNvPicPr>
            <a:picLocks/>
          </p:cNvPicPr>
          <p:nvPr/>
        </p:nvPicPr>
        <p:blipFill>
          <a:blip r:embed="rId6" cstate="print"/>
          <a:srcRect l="9941" t="12380" r="20951" b="29567"/>
          <a:stretch>
            <a:fillRect/>
          </a:stretch>
        </p:blipFill>
        <p:spPr bwMode="auto">
          <a:xfrm>
            <a:off x="650707" y="1417933"/>
            <a:ext cx="753071" cy="378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03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5017" y="106225"/>
            <a:ext cx="3077925" cy="2405490"/>
          </a:xfrm>
          <a:prstGeom prst="rect">
            <a:avLst/>
          </a:prstGeom>
          <a:solidFill>
            <a:schemeClr val="bg1"/>
          </a:solidFill>
        </p:spPr>
        <p:txBody>
          <a:bodyPr wrap="square" lIns="35266" tIns="17633" rIns="35266" bIns="17633">
            <a:spAutoFit/>
          </a:bodyPr>
          <a:lstStyle/>
          <a:p>
            <a:r>
              <a:rPr lang="ru-RU" sz="1100" dirty="0" smtClean="0">
                <a:latin typeface="Monotype Corsiva" panose="03010101010201010101" pitchFamily="66" charset="0"/>
              </a:rPr>
              <a:t>Таким образом, среда, созданная в группе, обеспечивает свободную творческую деятельность детей в соответствии с их желаниями и склонностями. Среда построена таким образом, что дает возможность развивать индивидуальность каждого ребенка, помогает ребенку обнаружить в себе и развить то, что в нем заложено, поэтому-то она и имеет важное значение в его жизни и развитии.</a:t>
            </a:r>
          </a:p>
          <a:p>
            <a:r>
              <a:rPr lang="ru-RU" sz="1100" dirty="0" smtClean="0">
                <a:latin typeface="Monotype Corsiva" panose="03010101010201010101" pitchFamily="66" charset="0"/>
              </a:rPr>
              <a:t>Благодаря проделанной работы в группе, совместно с музыкальным руководителем, инструктором по физической культуре мои воспитанники принимают активное участие в конкурсах, мероприятиях различного уровня: ДОУ, муниципальном, региональном. </a:t>
            </a:r>
            <a:endParaRPr lang="ru-RU" sz="11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2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797528"/>
          </a:xfrm>
          <a:prstGeom prst="rect">
            <a:avLst/>
          </a:prstGeom>
          <a:noFill/>
        </p:spPr>
      </p:pic>
      <p:pic>
        <p:nvPicPr>
          <p:cNvPr id="9" name="Рисунок 8" descr="C:\Users\123\Desktop\ТОНЯЯЯЯЯЯ\ВАЖНО\ДЕТСКИЙ САД И ЛИЧНОЕ\фото дети\Звёздочки эстрады\IMG_0089.JPG"/>
          <p:cNvPicPr/>
          <p:nvPr/>
        </p:nvPicPr>
        <p:blipFill>
          <a:blip r:embed="rId3" cstate="print"/>
          <a:srcRect l="20487" t="22863" r="25441"/>
          <a:stretch>
            <a:fillRect/>
          </a:stretch>
        </p:blipFill>
        <p:spPr bwMode="auto">
          <a:xfrm>
            <a:off x="534434" y="1103979"/>
            <a:ext cx="1035597" cy="696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36" y="450054"/>
            <a:ext cx="731347" cy="59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2330" y="187519"/>
            <a:ext cx="3465169" cy="404942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Конкурсы для детей и родителей: «Звездочки эстрады», «Мы любим стихи»; детская познавательная конференция «Планета Знаний», </a:t>
            </a:r>
            <a:r>
              <a:rPr lang="ru-RU" sz="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приемственность</a:t>
            </a:r>
            <a:r>
              <a:rPr lang="ru-RU" sz="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 МБОУ «</a:t>
            </a:r>
            <a:r>
              <a:rPr lang="ru-RU" sz="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Боханская</a:t>
            </a:r>
            <a:r>
              <a:rPr lang="ru-RU" sz="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СОШ №1» сказка - драматизация «Лесная аптека».</a:t>
            </a:r>
            <a:endParaRPr lang="ru-RU" sz="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37" y="68421"/>
            <a:ext cx="3408463" cy="189499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ru-RU" sz="1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Участие </a:t>
            </a:r>
            <a:r>
              <a:rPr lang="ru-RU" sz="1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моих воспитанников  на уровне ДОУ </a:t>
            </a:r>
            <a:endParaRPr lang="ru-RU" sz="1000" b="1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5" t="-1999" r="-4775" b="43026"/>
          <a:stretch/>
        </p:blipFill>
        <p:spPr>
          <a:xfrm>
            <a:off x="1968998" y="1087638"/>
            <a:ext cx="1248245" cy="617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F:\DSCN1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1394" y="484267"/>
            <a:ext cx="1378307" cy="5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="" xmlns:p14="http://schemas.microsoft.com/office/powerpoint/2010/main" val="2866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2449" y="87323"/>
            <a:ext cx="3191113" cy="435720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en-US" sz="13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ru-RU" sz="13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научно-познавательная конференция «Планета Знаний», уровень ДОУ</a:t>
            </a:r>
            <a:endParaRPr lang="ru-RU" sz="13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6813" y="408658"/>
            <a:ext cx="1531070" cy="1220550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Исследовательский проект</a:t>
            </a:r>
            <a:br>
              <a:rPr lang="ru-RU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«Вторая жизнь пластиковой бутылки».</a:t>
            </a:r>
            <a:endParaRPr lang="ru-RU" sz="11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Гизатулина</a:t>
            </a:r>
            <a:r>
              <a:rPr lang="ru-RU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Ксения– Диплом победителя </a:t>
            </a:r>
            <a:r>
              <a:rPr lang="en-US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степени</a:t>
            </a:r>
            <a:endParaRPr lang="ru-RU" sz="11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2019г.</a:t>
            </a:r>
            <a:endParaRPr lang="ru-RU" sz="11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27" y="408658"/>
            <a:ext cx="1161645" cy="103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03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7508" y="49518"/>
            <a:ext cx="3118847" cy="343387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Выступление моих воспитанников на муниципальном уровне</a:t>
            </a:r>
            <a:endParaRPr lang="ru-RU" sz="1000" u="sng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889" y="262529"/>
            <a:ext cx="2560155" cy="158721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endParaRPr lang="ru-RU" sz="800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638" y="584828"/>
            <a:ext cx="1360951" cy="558831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Константинов Вова– Диплом победителя I степени</a:t>
            </a:r>
            <a:r>
              <a:rPr lang="ru-RU" sz="13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300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3498" y="806495"/>
            <a:ext cx="1068891" cy="901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1" y="1121735"/>
            <a:ext cx="1083967" cy="56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6889" y="317173"/>
            <a:ext cx="1319805" cy="343387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V</a:t>
            </a:r>
            <a:r>
              <a:rPr lang="ru-RU" sz="1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районный фестиваль робототехники</a:t>
            </a:r>
            <a:r>
              <a:rPr lang="ru-RU" sz="1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Robo</a:t>
            </a:r>
            <a:r>
              <a:rPr lang="en-US" sz="1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1000" b="1" dirty="0" err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tart</a:t>
            </a:r>
            <a:r>
              <a:rPr lang="ru-RU" sz="1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7943" y="317174"/>
            <a:ext cx="1298293" cy="497275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VI  </a:t>
            </a:r>
            <a:r>
              <a:rPr lang="ru-RU" sz="1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районный </a:t>
            </a:r>
            <a:r>
              <a:rPr lang="ru-RU" sz="1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фестиваль робототехники</a:t>
            </a:r>
            <a:r>
              <a:rPr lang="ru-RU" sz="1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Robo</a:t>
            </a:r>
            <a:r>
              <a:rPr lang="en-US" sz="1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1000" b="1" dirty="0" err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tart</a:t>
            </a:r>
            <a:r>
              <a:rPr lang="ru-RU" sz="1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740" y="685308"/>
            <a:ext cx="992361" cy="358776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Машуков Артем – Сертификат, члену команды «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Мегатрон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2" t="1701" r="2386"/>
          <a:stretch/>
        </p:blipFill>
        <p:spPr>
          <a:xfrm>
            <a:off x="2617334" y="861534"/>
            <a:ext cx="913356" cy="82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980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617315" cy="1875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61" y="389756"/>
            <a:ext cx="3111432" cy="9073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Сухомлинский В.А. говорил:</a:t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«В каждом ребёнке дремлет птица, которую нужно будет разбудить для полёта. Творчество- вот имя этой волшебной птицы!».</a:t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Чем раньше ребёнок разбудит в себе эту птицу, чем раньше научится видеть  красоту окружающего мира, понимать язык природы. Музыки, поэзии,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адоваться и удивляться, тем ярче,  эмоциональнее, чище он будет.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094" y="1675100"/>
            <a:ext cx="71285" cy="143332"/>
          </a:xfrm>
          <a:prstGeom prst="rect">
            <a:avLst/>
          </a:prstGeom>
          <a:solidFill>
            <a:schemeClr val="bg1"/>
          </a:solidFill>
        </p:spPr>
        <p:txBody>
          <a:bodyPr wrap="none" lIns="35266" tIns="17633" rIns="35266" bIns="17633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26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661"/>
            <a:ext cx="3600449" cy="1800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7508" y="49518"/>
            <a:ext cx="3118847" cy="189499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Региональные конкурсы</a:t>
            </a:r>
            <a:r>
              <a:rPr lang="ru-RU" sz="1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000" u="sng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15" y="429738"/>
            <a:ext cx="1234427" cy="114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1\Desktop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535" y="416948"/>
            <a:ext cx="1292808" cy="1169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79512" y="179757"/>
            <a:ext cx="2211545" cy="281832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Окружной конкурс исполнителей песен на родном языке «Поём о Победе вместе»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715" y="1557988"/>
            <a:ext cx="1033023" cy="143332"/>
          </a:xfrm>
          <a:prstGeom prst="rect">
            <a:avLst/>
          </a:prstGeom>
          <a:solidFill>
            <a:schemeClr val="bg1"/>
          </a:solidFill>
        </p:spPr>
        <p:txBody>
          <a:bodyPr wrap="none" lIns="35266" tIns="17633" rIns="35266" bIns="17633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Иванова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Вика,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1 место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9306" y="1557988"/>
            <a:ext cx="1055465" cy="143332"/>
          </a:xfrm>
          <a:prstGeom prst="rect">
            <a:avLst/>
          </a:prstGeom>
          <a:solidFill>
            <a:schemeClr val="bg1"/>
          </a:solidFill>
        </p:spPr>
        <p:txBody>
          <a:bodyPr wrap="none" lIns="35266" tIns="17633" rIns="35266" bIns="17633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Сергеева Варя,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1 место</a:t>
            </a:r>
          </a:p>
        </p:txBody>
      </p:sp>
    </p:spTree>
    <p:extLst>
      <p:ext uri="{BB962C8B-B14F-4D97-AF65-F5344CB8AC3E}">
        <p14:creationId xmlns="" xmlns:p14="http://schemas.microsoft.com/office/powerpoint/2010/main" val="37298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" y="-75004"/>
            <a:ext cx="3617315" cy="18752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83" y="68420"/>
            <a:ext cx="3430731" cy="7560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094" y="1675100"/>
            <a:ext cx="71285" cy="143332"/>
          </a:xfrm>
          <a:prstGeom prst="rect">
            <a:avLst/>
          </a:prstGeom>
          <a:solidFill>
            <a:schemeClr val="bg1"/>
          </a:solidFill>
        </p:spPr>
        <p:txBody>
          <a:bodyPr wrap="none" lIns="35266" tIns="17633" rIns="35266" bIns="17633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743" y="68421"/>
            <a:ext cx="3345671" cy="1020495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indent="176327" algn="just"/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выявления выявления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развития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у воспитанников способностей и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талантов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мною  созданы  оптимальные условия: подбор  материала с учётом возрастных особенностей детей; обновление и пополнение развивающей предметно-пространственной среды; организация самостоятельной и совместной деятельности воспитанников; подбор уровней сложности заданий с учётом индивидуальных возможностей детей; вовлечение детей в познавательно-игровую деятельность; участие в различных мероприятиях, конкурсах; совместная работа с родителями.</a:t>
            </a:r>
          </a:p>
        </p:txBody>
      </p:sp>
      <p:pic>
        <p:nvPicPr>
          <p:cNvPr id="6" name="Picture 2" descr="https://www.culture.ru/storage/images/f8c3ac2aef6d655dcb677f58553661ac/9c84de960c50e3d0043f5788c3b1db5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10" y="919015"/>
            <a:ext cx="1076872" cy="56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534" y="767798"/>
            <a:ext cx="1040763" cy="5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4" descr="https://static.wixstatic.com/media/e1d08a_5544c7ba271b4f1a99c6ef9f20cc5a2b~mv2.jpg/v1/fill/w_933,h_700,al_c,q_90/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6440" y="967929"/>
            <a:ext cx="1049765" cy="52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4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5861" y="106225"/>
            <a:ext cx="2908928" cy="1636049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800" b="1" dirty="0" smtClean="0">
                <a:latin typeface="Monotype Corsiva" panose="03010101010201010101" pitchFamily="66" charset="0"/>
              </a:rPr>
              <a:t>При организации работы с </a:t>
            </a:r>
            <a:r>
              <a:rPr lang="ru-RU" sz="800" u="sng" dirty="0" smtClean="0">
                <a:latin typeface="Monotype Corsiva" panose="03010101010201010101" pitchFamily="66" charset="0"/>
              </a:rPr>
              <a:t> детьми я использую следующие 4 метода</a:t>
            </a:r>
            <a:r>
              <a:rPr lang="ru-RU" sz="800" dirty="0" smtClean="0">
                <a:latin typeface="Monotype Corsiva" panose="03010101010201010101" pitchFamily="66" charset="0"/>
              </a:rPr>
              <a:t>:</a:t>
            </a:r>
          </a:p>
          <a:p>
            <a:r>
              <a:rPr lang="ru-RU" sz="800" b="1" i="1" u="sng" dirty="0" smtClean="0">
                <a:latin typeface="Monotype Corsiva" panose="03010101010201010101" pitchFamily="66" charset="0"/>
              </a:rPr>
              <a:t>Наблюдение</a:t>
            </a:r>
            <a:r>
              <a:rPr lang="ru-RU" sz="800" dirty="0">
                <a:latin typeface="Monotype Corsiva" panose="03010101010201010101" pitchFamily="66" charset="0"/>
              </a:rPr>
              <a:t> </a:t>
            </a:r>
            <a:r>
              <a:rPr lang="ru-RU" sz="800" dirty="0" smtClean="0">
                <a:latin typeface="Monotype Corsiva" panose="03010101010201010101" pitchFamily="66" charset="0"/>
              </a:rPr>
              <a:t>- позволяет мне сделать выводы о склонностях детей, сформировать представление о его возможностях, выявить основные интересы ребенка</a:t>
            </a:r>
            <a:r>
              <a:rPr lang="ru-RU" sz="800" dirty="0">
                <a:latin typeface="Monotype Corsiva" panose="03010101010201010101" pitchFamily="66" charset="0"/>
              </a:rPr>
              <a:t>,</a:t>
            </a:r>
            <a:r>
              <a:rPr lang="ru-RU" sz="800" dirty="0" smtClean="0">
                <a:latin typeface="Monotype Corsiva" panose="03010101010201010101" pitchFamily="66" charset="0"/>
              </a:rPr>
              <a:t> </a:t>
            </a:r>
            <a:r>
              <a:rPr lang="ru-RU" sz="800" dirty="0">
                <a:latin typeface="Monotype Corsiva" panose="03010101010201010101" pitchFamily="66" charset="0"/>
              </a:rPr>
              <a:t>т</a:t>
            </a:r>
            <a:r>
              <a:rPr lang="ru-RU" sz="800" dirty="0" smtClean="0">
                <a:latin typeface="Monotype Corsiva" panose="03010101010201010101" pitchFamily="66" charset="0"/>
              </a:rPr>
              <a:t>акже уделяется много внимания познавательной активности детей: о чем больше всего спрашивают, что изучают. Является одним из наиболее живых и простых методов.</a:t>
            </a:r>
          </a:p>
          <a:p>
            <a:r>
              <a:rPr lang="ru-RU" sz="800" b="1" i="1" u="sng" dirty="0" smtClean="0">
                <a:latin typeface="Monotype Corsiva" panose="03010101010201010101" pitchFamily="66" charset="0"/>
              </a:rPr>
              <a:t>Игра</a:t>
            </a:r>
            <a:r>
              <a:rPr lang="ru-RU" sz="800" dirty="0">
                <a:latin typeface="Monotype Corsiva" panose="03010101010201010101" pitchFamily="66" charset="0"/>
              </a:rPr>
              <a:t> </a:t>
            </a:r>
            <a:r>
              <a:rPr lang="ru-RU" sz="800" dirty="0" smtClean="0">
                <a:latin typeface="Monotype Corsiva" panose="03010101010201010101" pitchFamily="66" charset="0"/>
              </a:rPr>
              <a:t>- при определении склонностей в данном случае учитываются все факторы: какую игру выбрал индивид, какую роль в ней играет. </a:t>
            </a:r>
          </a:p>
          <a:p>
            <a:r>
              <a:rPr lang="ru-RU" sz="800" b="1" i="1" u="sng" dirty="0" smtClean="0">
                <a:latin typeface="Monotype Corsiva" panose="03010101010201010101" pitchFamily="66" charset="0"/>
              </a:rPr>
              <a:t>Сотрудничество со специалистами: </a:t>
            </a:r>
            <a:r>
              <a:rPr lang="ru-RU" sz="800" dirty="0" smtClean="0">
                <a:latin typeface="Monotype Corsiva" panose="03010101010201010101" pitchFamily="66" charset="0"/>
              </a:rPr>
              <a:t>педагогом - психологом, учителем – логопедом, инструктором по физической культуре, музыкальным руководителем.</a:t>
            </a:r>
          </a:p>
          <a:p>
            <a:r>
              <a:rPr lang="ru-RU" sz="800" b="1" dirty="0" smtClean="0">
                <a:latin typeface="Monotype Corsiva" panose="03010101010201010101" pitchFamily="66" charset="0"/>
              </a:rPr>
              <a:t>Совместная деятельность</a:t>
            </a:r>
            <a:r>
              <a:rPr lang="ru-RU" sz="800" dirty="0" smtClean="0">
                <a:latin typeface="Monotype Corsiva" panose="03010101010201010101" pitchFamily="66" charset="0"/>
              </a:rPr>
              <a:t> помогает развить таланты в разных областях.</a:t>
            </a:r>
          </a:p>
        </p:txBody>
      </p:sp>
    </p:spTree>
    <p:extLst>
      <p:ext uri="{BB962C8B-B14F-4D97-AF65-F5344CB8AC3E}">
        <p14:creationId xmlns="" xmlns:p14="http://schemas.microsoft.com/office/powerpoint/2010/main" val="2903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215" y="106225"/>
            <a:ext cx="3203906" cy="928162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С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оздани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е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специально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 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развивающей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среды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 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способству</a:t>
            </a:r>
            <a:r>
              <a:rPr lang="ru-RU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ет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выявлению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талантов у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детей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и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развитию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 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их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творческого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и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интеллектуального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потенциала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.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В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моей 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группе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имеются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центры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для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познавательного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развития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,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исследовательской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и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экспериментальной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деятельности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,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г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де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п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оощряется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активность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и </a:t>
            </a:r>
            <a:r>
              <a:rPr lang="en-US" sz="800" dirty="0" err="1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детская</a:t>
            </a:r>
            <a:r>
              <a:rPr lang="en-US" sz="800" dirty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инициатива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,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как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в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игровой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,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так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и в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образовательной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деятельности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.</a:t>
            </a:r>
            <a:endParaRPr lang="ru-RU" sz="800" dirty="0" smtClean="0">
              <a:solidFill>
                <a:srgbClr val="002060"/>
              </a:solidFill>
              <a:latin typeface="Monotype Corsiva" panose="03010101010201010101" pitchFamily="66" charset="0"/>
              <a:cs typeface="Aharoni" pitchFamily="2" charset="-79"/>
            </a:endParaRPr>
          </a:p>
          <a:p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Я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считаю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,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всё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это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выводит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детей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на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высокий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творческий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уровень</a:t>
            </a:r>
            <a:r>
              <a:rPr lang="en-US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Aharoni" pitchFamily="2" charset="-79"/>
              </a:rPr>
              <a:t>.</a:t>
            </a:r>
            <a:endParaRPr lang="ru-RU" sz="800" dirty="0" smtClean="0">
              <a:solidFill>
                <a:srgbClr val="002060"/>
              </a:solidFill>
              <a:latin typeface="Monotype Corsiva" panose="03010101010201010101" pitchFamily="66" charset="0"/>
              <a:cs typeface="Aharoni" pitchFamily="2" charset="-79"/>
            </a:endParaRPr>
          </a:p>
          <a:p>
            <a:r>
              <a:rPr lang="en-US" sz="1000" dirty="0" smtClean="0">
                <a:latin typeface="Monotype Corsiva" panose="03010101010201010101" pitchFamily="66" charset="0"/>
                <a:cs typeface="Aharoni" pitchFamily="2" charset="-79"/>
              </a:rPr>
              <a:t> </a:t>
            </a:r>
            <a:endParaRPr lang="ru-RU" sz="10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23" y="883152"/>
            <a:ext cx="936380" cy="784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13" t="20250" r="17713"/>
          <a:stretch/>
        </p:blipFill>
        <p:spPr>
          <a:xfrm>
            <a:off x="1118898" y="1252937"/>
            <a:ext cx="1338561" cy="52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0716" y="762223"/>
            <a:ext cx="1054925" cy="44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4180" y="1186352"/>
            <a:ext cx="894733" cy="59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0168" y="711233"/>
            <a:ext cx="831247" cy="41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03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" y="4100"/>
            <a:ext cx="3600449" cy="18002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4215" y="49021"/>
            <a:ext cx="2826113" cy="435720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13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Центр </a:t>
            </a:r>
            <a:r>
              <a:rPr lang="ru-RU" sz="1300" b="1" i="1" u="sng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изодеятельности</a:t>
            </a:r>
            <a:r>
              <a:rPr lang="ru-RU" sz="13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3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«Юные </a:t>
            </a:r>
            <a:r>
              <a:rPr lang="ru-RU" sz="13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художники».</a:t>
            </a:r>
            <a:endParaRPr lang="ru-RU" sz="1300" dirty="0">
              <a:latin typeface="Monotype Corsiva" panose="03010101010201010101" pitchFamily="66" charset="0"/>
            </a:endParaRPr>
          </a:p>
        </p:txBody>
      </p:sp>
      <p:pic>
        <p:nvPicPr>
          <p:cNvPr id="10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9150" y="838256"/>
            <a:ext cx="1350178" cy="90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s://thumbs.dreamstime.com/b/%D0%BC%D0%B0-%D0%B5%D0%BD%D1%8C%D0%BA%D0%B0%D1%8F-%D0%B5%D0%B2%D0%BE%D1%87%D0%BA%D0%B0-%D0%B5%D0%B6%D0%B0-%D0%B8-%D0%BA%D1%80%D0%B0%D1%81%D1%8F-%D0%BD%D0%B0-%D0%B1%D1%83%D0%BC%D0%B0%D0%B3%D0%B5-90076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58" y="360191"/>
            <a:ext cx="1204522" cy="43410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17090"/>
          <a:stretch/>
        </p:blipFill>
        <p:spPr bwMode="auto">
          <a:xfrm>
            <a:off x="1800944" y="305800"/>
            <a:ext cx="1435271" cy="59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s://st3.depositphotos.com/1001009/15745/v/950/depositphotos_157457464-stock-illustration-small-child-draw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7051" y="975721"/>
            <a:ext cx="1153277" cy="692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01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0023" y="68420"/>
            <a:ext cx="3321391" cy="774274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Уделяю  большое внимание нетрадиционной технике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рисования.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Э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то необычные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методы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, которые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заставляют детей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мыслить,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тем самым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развивают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у дошкольников нестандартное мышление, способствуют творчеству ребёнка и в целом развивают интеллект. «Рисование манной крупой», «рисование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ладошками», так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же я  в группе провожу выставки 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рисунков: </a:t>
            </a:r>
            <a:r>
              <a:rPr lang="ru-RU" sz="8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«Моя  любимая мамочка», «Дом моей мечты», «Моя голубая  планета</a:t>
            </a:r>
            <a:r>
              <a:rPr lang="ru-RU" sz="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» и др.</a:t>
            </a:r>
            <a:endParaRPr lang="ru-RU" sz="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Picture 2" descr="https://www.maam.ru/upload/blogs/detsad-325251-1436716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71" y="596110"/>
            <a:ext cx="1092239" cy="54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https://ds04.infourok.ru/uploads/ex/02f3/00098c5a-fea4bee7/hello_html_m34b7ec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890" y="597890"/>
            <a:ext cx="1087046" cy="543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https://www.culture.ru/storage/images/4759102cfa14ce5accf627a39c26929d/7c431e9605b3ad864a9828dde0e07f6a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71" y="1170796"/>
            <a:ext cx="1092239" cy="52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b="9964"/>
          <a:stretch>
            <a:fillRect/>
          </a:stretch>
        </p:blipFill>
        <p:spPr bwMode="auto">
          <a:xfrm>
            <a:off x="1274971" y="1166503"/>
            <a:ext cx="1063965" cy="528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 descr="C:\Users\123\Downloads\20210129_095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0971" y="795343"/>
            <a:ext cx="1003659" cy="88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89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82568" y="351952"/>
            <a:ext cx="3005434" cy="642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Центр театрализованной деятельности помогает мне решать задачи  речевого развития детей, учить их познавать закономерности и особенности родного языка, формировать культуру речевого общения и развивать коммуникативные способности.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центре  имеются различные виды театров, пособия, костюмы для инсценировки, дидактические игры. Совместно с детьми играем в сюжетно-ролевые игры.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568" y="68421"/>
            <a:ext cx="2636843" cy="374165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pPr algn="ctr"/>
            <a:r>
              <a:rPr lang="ru-RU" sz="11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Центр  театрализованной деятельности</a:t>
            </a:r>
            <a:br>
              <a:rPr lang="ru-RU" sz="11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1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«Театральная лавка»</a:t>
            </a:r>
            <a:endParaRPr lang="ru-RU" sz="1100" dirty="0">
              <a:latin typeface="Monotype Corsiva" panose="03010101010201010101" pitchFamily="66" charset="0"/>
            </a:endParaRPr>
          </a:p>
        </p:txBody>
      </p:sp>
      <p:pic>
        <p:nvPicPr>
          <p:cNvPr id="12" name="Содержимое 4" descr="C:\Users\Алексей\AppData\Local\Microsoft\Windows\Temporary Internet Files\Content.Word\IMG_20181210_11090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743" y="1070232"/>
            <a:ext cx="1012767" cy="52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Рисунок 12" descr="C:\Users\Алексей\AppData\Local\Microsoft\Windows\Temporary Internet Files\Content.Word\IMG_20181210_112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1397" y="1070232"/>
            <a:ext cx="1219186" cy="5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pic>
        <p:nvPicPr>
          <p:cNvPr id="19" name="Содержимое 5" descr="C:\Users\Алексей\AppData\Local\Microsoft\Windows\Temporary Internet Files\Content.Word\IMG_20181210_11153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2839">
            <a:off x="2416494" y="1068027"/>
            <a:ext cx="1078045" cy="52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="" xmlns:p14="http://schemas.microsoft.com/office/powerpoint/2010/main" val="8838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5ffa569cb090152ef45269466994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600449" cy="18002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331" y="64286"/>
            <a:ext cx="3430731" cy="760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Творческие способности детей  я развиваю, используя такие формы, как: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речевые игры;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сюжетно-ролевые игры;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литературные викторины, конкурсы, досуги, развлечения;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театрализованная деятельность.</a:t>
            </a:r>
          </a:p>
          <a:p>
            <a:endParaRPr lang="ru-RU" sz="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F:\масленница\SAM_9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732" y="1056828"/>
            <a:ext cx="1331459" cy="662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05732" y="731844"/>
            <a:ext cx="1467489" cy="497275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Театрализованное представление «Встреча масленицы»</a:t>
            </a:r>
          </a:p>
        </p:txBody>
      </p:sp>
      <p:pic>
        <p:nvPicPr>
          <p:cNvPr id="7" name="Picture 4" descr="F:\DSCN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47" y="1056828"/>
            <a:ext cx="1530437" cy="65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13497" y="736250"/>
            <a:ext cx="1322037" cy="343387"/>
          </a:xfrm>
          <a:prstGeom prst="rect">
            <a:avLst/>
          </a:prstGeom>
        </p:spPr>
        <p:txBody>
          <a:bodyPr wrap="square" lIns="35266" tIns="17633" rIns="35266" bIns="17633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Сказка -драматизация «Лесная аптека»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13293995</TotalTime>
  <Words>957</Words>
  <Application>Microsoft Office PowerPoint</Application>
  <PresentationFormat>Произвольный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«Выявление, поддержка и развитие способностей и талантов у дошкольников»</vt:lpstr>
      <vt:lpstr>Сухомлинский В.А. говорил:  «В каждом ребёнке дремлет птица, которую нужно будет разбудить для полёта. Творчество- вот имя этой волшебной птицы!». Чем раньше ребёнок разбудит в себе эту птицу, чем раньше научится видеть  красоту окружающего мира, понимать язык природы. Музыки, поэзии, радоваться и удивляться, тем ярче,  эмоциональнее, чище он будет.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 и результаты деятельности  части развития познавательных и творческих способностей детей</dc:title>
  <dc:creator>User</dc:creator>
  <cp:lastModifiedBy>User</cp:lastModifiedBy>
  <cp:revision>190</cp:revision>
  <dcterms:created xsi:type="dcterms:W3CDTF">2020-02-24T00:23:30Z</dcterms:created>
  <dcterms:modified xsi:type="dcterms:W3CDTF">2022-04-03T04:08:32Z</dcterms:modified>
</cp:coreProperties>
</file>