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2" r:id="rId3"/>
    <p:sldId id="259" r:id="rId4"/>
    <p:sldId id="333" r:id="rId5"/>
    <p:sldId id="334" r:id="rId6"/>
    <p:sldId id="335" r:id="rId7"/>
    <p:sldId id="352" r:id="rId8"/>
    <p:sldId id="361" r:id="rId9"/>
    <p:sldId id="362" r:id="rId10"/>
    <p:sldId id="353" r:id="rId11"/>
    <p:sldId id="354" r:id="rId12"/>
    <p:sldId id="376" r:id="rId13"/>
    <p:sldId id="367" r:id="rId14"/>
    <p:sldId id="365" r:id="rId15"/>
    <p:sldId id="355" r:id="rId16"/>
    <p:sldId id="356" r:id="rId17"/>
    <p:sldId id="364" r:id="rId18"/>
    <p:sldId id="316" r:id="rId19"/>
    <p:sldId id="358" r:id="rId20"/>
    <p:sldId id="372" r:id="rId21"/>
    <p:sldId id="373" r:id="rId22"/>
    <p:sldId id="374" r:id="rId23"/>
    <p:sldId id="375" r:id="rId24"/>
    <p:sldId id="371" r:id="rId25"/>
    <p:sldId id="340" r:id="rId26"/>
    <p:sldId id="341" r:id="rId27"/>
    <p:sldId id="351" r:id="rId28"/>
    <p:sldId id="368" r:id="rId29"/>
    <p:sldId id="325" r:id="rId30"/>
  </p:sldIdLst>
  <p:sldSz cx="7200900" cy="360045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4564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69128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03693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38257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728216" algn="l" defTabSz="69128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073859" algn="l" defTabSz="69128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419502" algn="l" defTabSz="69128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2765146" algn="l" defTabSz="69128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52">
          <p15:clr>
            <a:srgbClr val="A4A3A4"/>
          </p15:clr>
        </p15:guide>
        <p15:guide id="2" pos="1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96C"/>
    <a:srgbClr val="005686"/>
    <a:srgbClr val="007BC2"/>
    <a:srgbClr val="70166A"/>
    <a:srgbClr val="E37416"/>
    <a:srgbClr val="F0A466"/>
    <a:srgbClr val="E9F6FD"/>
    <a:srgbClr val="D5ED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088" autoAdjust="0"/>
    <p:restoredTop sz="94678" autoAdjust="0"/>
  </p:normalViewPr>
  <p:slideViewPr>
    <p:cSldViewPr>
      <p:cViewPr varScale="1">
        <p:scale>
          <a:sx n="210" d="100"/>
          <a:sy n="210" d="100"/>
        </p:scale>
        <p:origin x="-228" y="-90"/>
      </p:cViewPr>
      <p:guideLst>
        <p:guide orient="horz" pos="1086"/>
        <p:guide pos="1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8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F36736-AD9C-45DB-A3AD-67B2323B5A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48935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0" y="685800"/>
            <a:ext cx="6858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5F9A4B0-3D80-4DEA-B810-560D181688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87821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564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9128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3693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8257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28216" algn="l" defTabSz="69128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73859" algn="l" defTabSz="69128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19502" algn="l" defTabSz="69128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65146" algn="l" defTabSz="69128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854552"/>
            <a:ext cx="7200900" cy="1701323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txBody>
          <a:bodyPr wrap="none" lIns="69129" tIns="34564" rIns="69129" bIns="3456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/>
              <a:t> </a:t>
            </a:r>
            <a:endParaRPr lang="ru-RU" altLang="ru-RU"/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855663"/>
            <a:ext cx="7200900" cy="1852454"/>
          </a:xfrm>
          <a:prstGeom prst="rect">
            <a:avLst/>
          </a:prstGeom>
          <a:pattFill prst="ltDnDiag">
            <a:fgClr>
              <a:srgbClr val="71C4F0">
                <a:alpha val="45097"/>
              </a:srgbClr>
            </a:fgClr>
            <a:bgClr>
              <a:schemeClr val="bg1">
                <a:alpha val="45097"/>
              </a:schemeClr>
            </a:bgClr>
          </a:pattFill>
          <a:ln>
            <a:noFill/>
          </a:ln>
        </p:spPr>
        <p:txBody>
          <a:bodyPr wrap="none" lIns="69129" tIns="34564" rIns="69129" bIns="3456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/>
              <a:t> </a:t>
            </a:r>
            <a:endParaRPr lang="ru-RU" altLang="ru-RU"/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778987"/>
            <a:ext cx="7200900" cy="76676"/>
          </a:xfrm>
          <a:prstGeom prst="rect">
            <a:avLst/>
          </a:prstGeom>
          <a:solidFill>
            <a:srgbClr val="244E93"/>
          </a:solidFill>
          <a:ln>
            <a:noFill/>
          </a:ln>
        </p:spPr>
        <p:txBody>
          <a:bodyPr wrap="none" lIns="69129" tIns="34564" rIns="69129" bIns="3456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2707005"/>
            <a:ext cx="7200900" cy="75565"/>
          </a:xfrm>
          <a:prstGeom prst="rect">
            <a:avLst/>
          </a:prstGeom>
          <a:solidFill>
            <a:srgbClr val="244E93"/>
          </a:solidFill>
          <a:ln>
            <a:noFill/>
          </a:ln>
        </p:spPr>
        <p:txBody>
          <a:bodyPr wrap="none" lIns="69129" tIns="34564" rIns="69129" bIns="3456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8" name="Line 12"/>
          <p:cNvSpPr>
            <a:spLocks noChangeShapeType="1"/>
          </p:cNvSpPr>
          <p:nvPr userDrawn="1"/>
        </p:nvSpPr>
        <p:spPr bwMode="auto">
          <a:xfrm flipV="1">
            <a:off x="595075" y="1271270"/>
            <a:ext cx="5954495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</p:spPr>
        <p:txBody>
          <a:bodyPr lIns="69129" tIns="34564" rIns="69129" bIns="34564"/>
          <a:lstStyle/>
          <a:p>
            <a:endParaRPr lang="ru-RU"/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2020" y="136684"/>
            <a:ext cx="801350" cy="56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525" y="2026920"/>
            <a:ext cx="1417677" cy="94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651332" y="2782570"/>
            <a:ext cx="851356" cy="37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595075" y="1346835"/>
            <a:ext cx="6038255" cy="566738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275159" y="2026920"/>
            <a:ext cx="4820603" cy="5667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69129" tIns="34564" rIns="69129" bIns="34564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41268" y="3237072"/>
            <a:ext cx="1680210" cy="25003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0045" y="840106"/>
            <a:ext cx="6480810" cy="2376130"/>
          </a:xfrm>
          <a:prstGeom prst="rect">
            <a:avLst/>
          </a:prstGeom>
        </p:spPr>
        <p:txBody>
          <a:bodyPr vert="eaVert" lIns="69129" tIns="34564" rIns="69129" bIns="3456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220652" y="217528"/>
            <a:ext cx="1620203" cy="299870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0045" y="217528"/>
            <a:ext cx="4740593" cy="2998708"/>
          </a:xfrm>
          <a:prstGeom prst="rect">
            <a:avLst/>
          </a:prstGeom>
        </p:spPr>
        <p:txBody>
          <a:bodyPr vert="eaVert" lIns="69129" tIns="34564" rIns="69129" bIns="3456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045" y="840106"/>
            <a:ext cx="6480810" cy="2376130"/>
          </a:xfrm>
          <a:prstGeom prst="rect">
            <a:avLst/>
          </a:prstGeom>
        </p:spPr>
        <p:txBody>
          <a:bodyPr lIns="69129" tIns="34564" rIns="69129" bIns="3456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821" y="2313623"/>
            <a:ext cx="6120765" cy="715089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8821" y="1526025"/>
            <a:ext cx="6120765" cy="787598"/>
          </a:xfrm>
          <a:prstGeom prst="rect">
            <a:avLst/>
          </a:prstGeom>
        </p:spPr>
        <p:txBody>
          <a:bodyPr lIns="69129" tIns="34564" rIns="69129" bIns="34564" anchor="b"/>
          <a:lstStyle>
            <a:lvl1pPr marL="0" indent="0">
              <a:buNone/>
              <a:defRPr sz="1500"/>
            </a:lvl1pPr>
            <a:lvl2pPr marL="345643" indent="0">
              <a:buNone/>
              <a:defRPr sz="1400"/>
            </a:lvl2pPr>
            <a:lvl3pPr marL="691286" indent="0">
              <a:buNone/>
              <a:defRPr sz="1200"/>
            </a:lvl3pPr>
            <a:lvl4pPr marL="1036930" indent="0">
              <a:buNone/>
              <a:defRPr sz="1100"/>
            </a:lvl4pPr>
            <a:lvl5pPr marL="1382573" indent="0">
              <a:buNone/>
              <a:defRPr sz="1100"/>
            </a:lvl5pPr>
            <a:lvl6pPr marL="1728216" indent="0">
              <a:buNone/>
              <a:defRPr sz="1100"/>
            </a:lvl6pPr>
            <a:lvl7pPr marL="2073859" indent="0">
              <a:buNone/>
              <a:defRPr sz="1100"/>
            </a:lvl7pPr>
            <a:lvl8pPr marL="2419502" indent="0">
              <a:buNone/>
              <a:defRPr sz="1100"/>
            </a:lvl8pPr>
            <a:lvl9pPr marL="2765146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0045" y="840106"/>
            <a:ext cx="3180398" cy="2376130"/>
          </a:xfrm>
          <a:prstGeom prst="rect">
            <a:avLst/>
          </a:prstGeom>
        </p:spPr>
        <p:txBody>
          <a:bodyPr lIns="69129" tIns="34564" rIns="69129" bIns="34564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60457" y="840106"/>
            <a:ext cx="3180398" cy="2376130"/>
          </a:xfrm>
          <a:prstGeom prst="rect">
            <a:avLst/>
          </a:prstGeom>
        </p:spPr>
        <p:txBody>
          <a:bodyPr lIns="69129" tIns="34564" rIns="69129" bIns="34564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" y="144185"/>
            <a:ext cx="6480810" cy="60007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45" y="805935"/>
            <a:ext cx="3181648" cy="335875"/>
          </a:xfrm>
          <a:prstGeom prst="rect">
            <a:avLst/>
          </a:prstGeom>
        </p:spPr>
        <p:txBody>
          <a:bodyPr lIns="69129" tIns="34564" rIns="69129" bIns="34564" anchor="b"/>
          <a:lstStyle>
            <a:lvl1pPr marL="0" indent="0">
              <a:buNone/>
              <a:defRPr sz="1800" b="1"/>
            </a:lvl1pPr>
            <a:lvl2pPr marL="345643" indent="0">
              <a:buNone/>
              <a:defRPr sz="1500" b="1"/>
            </a:lvl2pPr>
            <a:lvl3pPr marL="691286" indent="0">
              <a:buNone/>
              <a:defRPr sz="1400" b="1"/>
            </a:lvl3pPr>
            <a:lvl4pPr marL="1036930" indent="0">
              <a:buNone/>
              <a:defRPr sz="1200" b="1"/>
            </a:lvl4pPr>
            <a:lvl5pPr marL="1382573" indent="0">
              <a:buNone/>
              <a:defRPr sz="1200" b="1"/>
            </a:lvl5pPr>
            <a:lvl6pPr marL="1728216" indent="0">
              <a:buNone/>
              <a:defRPr sz="1200" b="1"/>
            </a:lvl6pPr>
            <a:lvl7pPr marL="2073859" indent="0">
              <a:buNone/>
              <a:defRPr sz="1200" b="1"/>
            </a:lvl7pPr>
            <a:lvl8pPr marL="2419502" indent="0">
              <a:buNone/>
              <a:defRPr sz="1200" b="1"/>
            </a:lvl8pPr>
            <a:lvl9pPr marL="2765146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0045" y="1141809"/>
            <a:ext cx="3181648" cy="2074426"/>
          </a:xfrm>
          <a:prstGeom prst="rect">
            <a:avLst/>
          </a:prstGeom>
        </p:spPr>
        <p:txBody>
          <a:bodyPr lIns="69129" tIns="34564" rIns="69129" bIns="34564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57958" y="805935"/>
            <a:ext cx="3182898" cy="335875"/>
          </a:xfrm>
          <a:prstGeom prst="rect">
            <a:avLst/>
          </a:prstGeom>
        </p:spPr>
        <p:txBody>
          <a:bodyPr lIns="69129" tIns="34564" rIns="69129" bIns="34564" anchor="b"/>
          <a:lstStyle>
            <a:lvl1pPr marL="0" indent="0">
              <a:buNone/>
              <a:defRPr sz="1800" b="1"/>
            </a:lvl1pPr>
            <a:lvl2pPr marL="345643" indent="0">
              <a:buNone/>
              <a:defRPr sz="1500" b="1"/>
            </a:lvl2pPr>
            <a:lvl3pPr marL="691286" indent="0">
              <a:buNone/>
              <a:defRPr sz="1400" b="1"/>
            </a:lvl3pPr>
            <a:lvl4pPr marL="1036930" indent="0">
              <a:buNone/>
              <a:defRPr sz="1200" b="1"/>
            </a:lvl4pPr>
            <a:lvl5pPr marL="1382573" indent="0">
              <a:buNone/>
              <a:defRPr sz="1200" b="1"/>
            </a:lvl5pPr>
            <a:lvl6pPr marL="1728216" indent="0">
              <a:buNone/>
              <a:defRPr sz="1200" b="1"/>
            </a:lvl6pPr>
            <a:lvl7pPr marL="2073859" indent="0">
              <a:buNone/>
              <a:defRPr sz="1200" b="1"/>
            </a:lvl7pPr>
            <a:lvl8pPr marL="2419502" indent="0">
              <a:buNone/>
              <a:defRPr sz="1200" b="1"/>
            </a:lvl8pPr>
            <a:lvl9pPr marL="2765146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657958" y="1141809"/>
            <a:ext cx="3182898" cy="2074426"/>
          </a:xfrm>
          <a:prstGeom prst="rect">
            <a:avLst/>
          </a:prstGeom>
        </p:spPr>
        <p:txBody>
          <a:bodyPr lIns="69129" tIns="34564" rIns="69129" bIns="34564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6" y="143351"/>
            <a:ext cx="2369046" cy="61007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5352" y="143352"/>
            <a:ext cx="4025503" cy="3072885"/>
          </a:xfrm>
          <a:prstGeom prst="rect">
            <a:avLst/>
          </a:prstGeom>
        </p:spPr>
        <p:txBody>
          <a:bodyPr lIns="69129" tIns="34564" rIns="69129" bIns="34564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0046" y="753429"/>
            <a:ext cx="2369046" cy="2462808"/>
          </a:xfrm>
          <a:prstGeom prst="rect">
            <a:avLst/>
          </a:prstGeom>
        </p:spPr>
        <p:txBody>
          <a:bodyPr lIns="69129" tIns="34564" rIns="69129" bIns="34564"/>
          <a:lstStyle>
            <a:lvl1pPr marL="0" indent="0">
              <a:buNone/>
              <a:defRPr sz="1100"/>
            </a:lvl1pPr>
            <a:lvl2pPr marL="345643" indent="0">
              <a:buNone/>
              <a:defRPr sz="900"/>
            </a:lvl2pPr>
            <a:lvl3pPr marL="691286" indent="0">
              <a:buNone/>
              <a:defRPr sz="800"/>
            </a:lvl3pPr>
            <a:lvl4pPr marL="1036930" indent="0">
              <a:buNone/>
              <a:defRPr sz="700"/>
            </a:lvl4pPr>
            <a:lvl5pPr marL="1382573" indent="0">
              <a:buNone/>
              <a:defRPr sz="700"/>
            </a:lvl5pPr>
            <a:lvl6pPr marL="1728216" indent="0">
              <a:buNone/>
              <a:defRPr sz="700"/>
            </a:lvl6pPr>
            <a:lvl7pPr marL="2073859" indent="0">
              <a:buNone/>
              <a:defRPr sz="700"/>
            </a:lvl7pPr>
            <a:lvl8pPr marL="2419502" indent="0">
              <a:buNone/>
              <a:defRPr sz="700"/>
            </a:lvl8pPr>
            <a:lvl9pPr marL="276514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427" y="2520315"/>
            <a:ext cx="4320540" cy="297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11427" y="321707"/>
            <a:ext cx="4320540" cy="2160270"/>
          </a:xfrm>
          <a:prstGeom prst="rect">
            <a:avLst/>
          </a:prstGeom>
        </p:spPr>
        <p:txBody>
          <a:bodyPr lIns="69129" tIns="34564" rIns="69129" bIns="34564"/>
          <a:lstStyle>
            <a:lvl1pPr marL="0" indent="0">
              <a:buNone/>
              <a:defRPr sz="2400"/>
            </a:lvl1pPr>
            <a:lvl2pPr marL="345643" indent="0">
              <a:buNone/>
              <a:defRPr sz="2100"/>
            </a:lvl2pPr>
            <a:lvl3pPr marL="691286" indent="0">
              <a:buNone/>
              <a:defRPr sz="1800"/>
            </a:lvl3pPr>
            <a:lvl4pPr marL="1036930" indent="0">
              <a:buNone/>
              <a:defRPr sz="1500"/>
            </a:lvl4pPr>
            <a:lvl5pPr marL="1382573" indent="0">
              <a:buNone/>
              <a:defRPr sz="1500"/>
            </a:lvl5pPr>
            <a:lvl6pPr marL="1728216" indent="0">
              <a:buNone/>
              <a:defRPr sz="1500"/>
            </a:lvl6pPr>
            <a:lvl7pPr marL="2073859" indent="0">
              <a:buNone/>
              <a:defRPr sz="1500"/>
            </a:lvl7pPr>
            <a:lvl8pPr marL="2419502" indent="0">
              <a:buNone/>
              <a:defRPr sz="1500"/>
            </a:lvl8pPr>
            <a:lvl9pPr marL="2765146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11427" y="2817852"/>
            <a:ext cx="4320540" cy="422553"/>
          </a:xfrm>
          <a:prstGeom prst="rect">
            <a:avLst/>
          </a:prstGeom>
        </p:spPr>
        <p:txBody>
          <a:bodyPr lIns="69129" tIns="34564" rIns="69129" bIns="34564"/>
          <a:lstStyle>
            <a:lvl1pPr marL="0" indent="0">
              <a:buNone/>
              <a:defRPr sz="1100"/>
            </a:lvl1pPr>
            <a:lvl2pPr marL="345643" indent="0">
              <a:buNone/>
              <a:defRPr sz="900"/>
            </a:lvl2pPr>
            <a:lvl3pPr marL="691286" indent="0">
              <a:buNone/>
              <a:defRPr sz="800"/>
            </a:lvl3pPr>
            <a:lvl4pPr marL="1036930" indent="0">
              <a:buNone/>
              <a:defRPr sz="700"/>
            </a:lvl4pPr>
            <a:lvl5pPr marL="1382573" indent="0">
              <a:buNone/>
              <a:defRPr sz="700"/>
            </a:lvl5pPr>
            <a:lvl6pPr marL="1728216" indent="0">
              <a:buNone/>
              <a:defRPr sz="700"/>
            </a:lvl6pPr>
            <a:lvl7pPr marL="2073859" indent="0">
              <a:buNone/>
              <a:defRPr sz="700"/>
            </a:lvl7pPr>
            <a:lvl8pPr marL="2419502" indent="0">
              <a:buNone/>
              <a:defRPr sz="700"/>
            </a:lvl8pPr>
            <a:lvl9pPr marL="276514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6"/>
          <p:cNvSpPr>
            <a:spLocks noChangeArrowheads="1"/>
          </p:cNvSpPr>
          <p:nvPr/>
        </p:nvSpPr>
        <p:spPr bwMode="auto">
          <a:xfrm flipH="1">
            <a:off x="1643956" y="3388202"/>
            <a:ext cx="5471934" cy="188913"/>
          </a:xfrm>
          <a:prstGeom prst="rect">
            <a:avLst/>
          </a:prstGeom>
          <a:solidFill>
            <a:srgbClr val="007BC2"/>
          </a:solidFill>
          <a:ln>
            <a:noFill/>
          </a:ln>
        </p:spPr>
        <p:txBody>
          <a:bodyPr wrap="none" lIns="69129" tIns="34564" rIns="69129" bIns="3456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1027" name="Line 48"/>
          <p:cNvSpPr>
            <a:spLocks noChangeShapeType="1"/>
          </p:cNvSpPr>
          <p:nvPr/>
        </p:nvSpPr>
        <p:spPr bwMode="auto">
          <a:xfrm rot="5400000" flipH="1">
            <a:off x="1408231" y="3482658"/>
            <a:ext cx="18891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</p:spPr>
        <p:txBody>
          <a:bodyPr lIns="69129" tIns="34564" rIns="69129" bIns="34564"/>
          <a:lstStyle/>
          <a:p>
            <a:endParaRPr lang="ru-RU"/>
          </a:p>
        </p:txBody>
      </p:sp>
      <p:sp>
        <p:nvSpPr>
          <p:cNvPr id="1028" name="Rectangle 57"/>
          <p:cNvSpPr>
            <a:spLocks noChangeArrowheads="1"/>
          </p:cNvSpPr>
          <p:nvPr/>
        </p:nvSpPr>
        <p:spPr bwMode="auto">
          <a:xfrm flipH="1">
            <a:off x="1615202" y="3388202"/>
            <a:ext cx="56257" cy="188913"/>
          </a:xfrm>
          <a:prstGeom prst="rect">
            <a:avLst/>
          </a:prstGeom>
          <a:solidFill>
            <a:srgbClr val="E37416"/>
          </a:solidFill>
          <a:ln>
            <a:noFill/>
          </a:ln>
        </p:spPr>
        <p:txBody>
          <a:bodyPr wrap="none" lIns="69129" tIns="34564" rIns="69129" bIns="3456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1029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360045" y="217805"/>
            <a:ext cx="648081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9129" tIns="34564" rIns="69129" bIns="345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Презентация</a:t>
            </a:r>
          </a:p>
        </p:txBody>
      </p:sp>
      <p:sp>
        <p:nvSpPr>
          <p:cNvPr id="1030" name="Rectangle 55"/>
          <p:cNvSpPr>
            <a:spLocks noChangeArrowheads="1"/>
          </p:cNvSpPr>
          <p:nvPr/>
        </p:nvSpPr>
        <p:spPr bwMode="auto">
          <a:xfrm>
            <a:off x="1251" y="98902"/>
            <a:ext cx="7199649" cy="37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69129" tIns="34564" rIns="69129" bIns="3456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1031" name="Line 129"/>
          <p:cNvSpPr>
            <a:spLocks noChangeShapeType="1"/>
          </p:cNvSpPr>
          <p:nvPr/>
        </p:nvSpPr>
        <p:spPr bwMode="auto">
          <a:xfrm rot="5400000" flipH="1">
            <a:off x="-9446" y="3482658"/>
            <a:ext cx="18891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</p:spPr>
        <p:txBody>
          <a:bodyPr lIns="69129" tIns="34564" rIns="69129" bIns="34564"/>
          <a:lstStyle/>
          <a:p>
            <a:endParaRPr lang="ru-RU"/>
          </a:p>
        </p:txBody>
      </p:sp>
      <p:sp>
        <p:nvSpPr>
          <p:cNvPr id="1032" name="Rectangle 54"/>
          <p:cNvSpPr>
            <a:spLocks noChangeArrowheads="1"/>
          </p:cNvSpPr>
          <p:nvPr/>
        </p:nvSpPr>
        <p:spPr bwMode="auto">
          <a:xfrm>
            <a:off x="85010" y="161132"/>
            <a:ext cx="6747094" cy="51118"/>
          </a:xfrm>
          <a:prstGeom prst="rect">
            <a:avLst/>
          </a:prstGeom>
          <a:solidFill>
            <a:srgbClr val="007BC2"/>
          </a:solidFill>
          <a:ln>
            <a:noFill/>
          </a:ln>
        </p:spPr>
        <p:txBody>
          <a:bodyPr wrap="none" lIns="69129" tIns="34564" rIns="69129" bIns="3456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1033" name="Line 131"/>
          <p:cNvSpPr>
            <a:spLocks noChangeShapeType="1"/>
          </p:cNvSpPr>
          <p:nvPr/>
        </p:nvSpPr>
        <p:spPr bwMode="auto">
          <a:xfrm flipH="1">
            <a:off x="85011" y="136684"/>
            <a:ext cx="6804601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</p:spPr>
        <p:txBody>
          <a:bodyPr lIns="69129" tIns="34564" rIns="69129" bIns="34564"/>
          <a:lstStyle/>
          <a:p>
            <a:endParaRPr lang="ru-RU"/>
          </a:p>
        </p:txBody>
      </p:sp>
      <p:pic>
        <p:nvPicPr>
          <p:cNvPr id="1034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1268" y="0"/>
            <a:ext cx="965121" cy="64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3350419"/>
            <a:ext cx="1680210" cy="2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9129" tIns="34564" rIns="69129" bIns="3456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1A396C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1A396C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1A396C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1A396C"/>
          </a:solidFill>
          <a:latin typeface="Tahoma" charset="0"/>
        </a:defRPr>
      </a:lvl5pPr>
      <a:lvl6pPr marL="345643" algn="ctr" rtl="0" fontAlgn="base">
        <a:spcBef>
          <a:spcPct val="0"/>
        </a:spcBef>
        <a:spcAft>
          <a:spcPct val="0"/>
        </a:spcAft>
        <a:defRPr sz="2700">
          <a:solidFill>
            <a:srgbClr val="1A396C"/>
          </a:solidFill>
          <a:latin typeface="Tahoma" charset="0"/>
        </a:defRPr>
      </a:lvl6pPr>
      <a:lvl7pPr marL="691286" algn="ctr" rtl="0" fontAlgn="base">
        <a:spcBef>
          <a:spcPct val="0"/>
        </a:spcBef>
        <a:spcAft>
          <a:spcPct val="0"/>
        </a:spcAft>
        <a:defRPr sz="2700">
          <a:solidFill>
            <a:srgbClr val="1A396C"/>
          </a:solidFill>
          <a:latin typeface="Tahoma" charset="0"/>
        </a:defRPr>
      </a:lvl7pPr>
      <a:lvl8pPr marL="1036930" algn="ctr" rtl="0" fontAlgn="base">
        <a:spcBef>
          <a:spcPct val="0"/>
        </a:spcBef>
        <a:spcAft>
          <a:spcPct val="0"/>
        </a:spcAft>
        <a:defRPr sz="2700">
          <a:solidFill>
            <a:srgbClr val="1A396C"/>
          </a:solidFill>
          <a:latin typeface="Tahoma" charset="0"/>
        </a:defRPr>
      </a:lvl8pPr>
      <a:lvl9pPr marL="1382573" algn="ctr" rtl="0" fontAlgn="base">
        <a:spcBef>
          <a:spcPct val="0"/>
        </a:spcBef>
        <a:spcAft>
          <a:spcPct val="0"/>
        </a:spcAft>
        <a:defRPr sz="2700">
          <a:solidFill>
            <a:srgbClr val="1A396C"/>
          </a:solidFill>
          <a:latin typeface="Tahoma" charset="0"/>
        </a:defRPr>
      </a:lvl9pPr>
    </p:titleStyle>
    <p:bodyStyle>
      <a:lvl1pPr marL="259232" indent="-25923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  <a:ea typeface="+mn-ea"/>
          <a:cs typeface="+mn-cs"/>
        </a:defRPr>
      </a:lvl1pPr>
      <a:lvl2pPr marL="561670" indent="-216027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244E93"/>
          </a:solidFill>
          <a:latin typeface="+mn-lt"/>
        </a:defRPr>
      </a:lvl2pPr>
      <a:lvl3pPr marL="864108" indent="-172822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244E93"/>
          </a:solidFill>
          <a:latin typeface="+mn-lt"/>
        </a:defRPr>
      </a:lvl3pPr>
      <a:lvl4pPr marL="1209751" indent="-172822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244E93"/>
          </a:solidFill>
          <a:latin typeface="+mn-lt"/>
        </a:defRPr>
      </a:lvl4pPr>
      <a:lvl5pPr marL="1555394" indent="-172822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rgbClr val="244E93"/>
          </a:solidFill>
          <a:latin typeface="+mn-lt"/>
        </a:defRPr>
      </a:lvl5pPr>
      <a:lvl6pPr marL="1901038" indent="-172822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244E93"/>
          </a:solidFill>
          <a:latin typeface="+mn-lt"/>
        </a:defRPr>
      </a:lvl6pPr>
      <a:lvl7pPr marL="2246681" indent="-172822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244E93"/>
          </a:solidFill>
          <a:latin typeface="+mn-lt"/>
        </a:defRPr>
      </a:lvl7pPr>
      <a:lvl8pPr marL="2592324" indent="-172822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244E93"/>
          </a:solidFill>
          <a:latin typeface="+mn-lt"/>
        </a:defRPr>
      </a:lvl8pPr>
      <a:lvl9pPr marL="2937967" indent="-172822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6912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5643" algn="l" defTabSz="6912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86" algn="l" defTabSz="6912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6930" algn="l" defTabSz="6912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82573" algn="l" defTabSz="6912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28216" algn="l" defTabSz="6912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73859" algn="l" defTabSz="6912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19502" algn="l" defTabSz="6912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65146" algn="l" defTabSz="6912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7" descr="http://skazylesa.ru/wp-content/uploads/2018/01/hvfh-ph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69" y="3334"/>
            <a:ext cx="1406425" cy="74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8748" y="892924"/>
            <a:ext cx="6750891" cy="808467"/>
          </a:xfrm>
          <a:prstGeom prst="rect">
            <a:avLst/>
          </a:prstGeom>
          <a:noFill/>
        </p:spPr>
        <p:txBody>
          <a:bodyPr wrap="square" lIns="69129" tIns="34564" rIns="69129" bIns="34564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«Формирование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основ финансовой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грамотности у младших дошкольников.»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802994" y="2808129"/>
            <a:ext cx="6156640" cy="53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129" tIns="34564" rIns="69129" bIns="34564">
            <a:spAutoFit/>
          </a:bodyPr>
          <a:lstStyle/>
          <a:p>
            <a:pPr algn="r" eaLnBrk="1" hangingPunct="1"/>
            <a:r>
              <a:rPr lang="ru-RU" altLang="ru-RU" sz="1500" dirty="0" smtClean="0">
                <a:latin typeface="Times New Roman" pitchFamily="18" charset="0"/>
                <a:cs typeface="Times New Roman" pitchFamily="18" charset="0"/>
              </a:rPr>
              <a:t>Подготовила: Степанова Л.Г.</a:t>
            </a:r>
            <a:endParaRPr lang="ru-RU" altLang="ru-RU" sz="1500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		воспитатель </a:t>
            </a:r>
            <a:r>
              <a:rPr lang="ru-RU" altLang="ru-RU" sz="1500" dirty="0" smtClean="0">
                <a:latin typeface="Times New Roman" pitchFamily="18" charset="0"/>
                <a:cs typeface="Times New Roman" pitchFamily="18" charset="0"/>
              </a:rPr>
              <a:t>МБДОУ «Боханский детский сад №1»</a:t>
            </a:r>
            <a:endParaRPr lang="ru-RU" alt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966" y="2859247"/>
            <a:ext cx="640080" cy="66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Для родителей по формированию финансовой грамотности  были  разработаны: </a:t>
            </a:r>
            <a:b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-консультации;</a:t>
            </a:r>
            <a:b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-памятки;</a:t>
            </a:r>
            <a:b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буклеты;</a:t>
            </a:r>
            <a:b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-папки передвижки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8747" y="900106"/>
            <a:ext cx="2442301" cy="1627515"/>
          </a:xfrm>
        </p:spPr>
      </p:pic>
      <p:pic>
        <p:nvPicPr>
          <p:cNvPr id="6" name="Содержимое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9341" y="850100"/>
            <a:ext cx="2048984" cy="114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8113" y="2000251"/>
            <a:ext cx="1968985" cy="131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644074" y="2050258"/>
            <a:ext cx="2015282" cy="1343881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1400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1400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1400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1400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1400" b="1" i="1" dirty="0" smtClean="0">
                <a:solidFill>
                  <a:schemeClr val="tx2">
                    <a:satMod val="130000"/>
                  </a:schemeClr>
                </a:solidFill>
                <a:latin typeface="Calibri" pitchFamily="34" charset="0"/>
                <a:cs typeface="Calibri" pitchFamily="34" charset="0"/>
              </a:rPr>
              <a:t>Также совместно изготовили:</a:t>
            </a:r>
            <a:br>
              <a:rPr lang="ru-RU" sz="1400" b="1" i="1" dirty="0" smtClean="0">
                <a:solidFill>
                  <a:schemeClr val="tx2">
                    <a:satMod val="13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400" b="1" i="1" dirty="0" smtClean="0">
                <a:solidFill>
                  <a:schemeClr val="tx2">
                    <a:satMod val="130000"/>
                  </a:schemeClr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ru-RU" sz="1400" b="1" i="1" dirty="0" err="1" smtClean="0">
                <a:solidFill>
                  <a:schemeClr val="tx2">
                    <a:satMod val="130000"/>
                  </a:schemeClr>
                </a:solidFill>
                <a:latin typeface="Calibri" pitchFamily="34" charset="0"/>
                <a:cs typeface="Calibri" pitchFamily="34" charset="0"/>
              </a:rPr>
              <a:t>лэпбуки</a:t>
            </a:r>
            <a:r>
              <a:rPr lang="ru-RU" sz="1400" b="1" i="1" dirty="0" smtClean="0">
                <a:solidFill>
                  <a:schemeClr val="tx2">
                    <a:satMod val="130000"/>
                  </a:schemeClr>
                </a:solidFill>
                <a:latin typeface="Calibri" pitchFamily="34" charset="0"/>
                <a:cs typeface="Calibri" pitchFamily="34" charset="0"/>
              </a:rPr>
              <a:t>;</a:t>
            </a:r>
            <a:br>
              <a:rPr lang="ru-RU" sz="1400" b="1" i="1" dirty="0" smtClean="0">
                <a:solidFill>
                  <a:schemeClr val="tx2">
                    <a:satMod val="13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400" b="1" i="1" dirty="0" smtClean="0">
                <a:solidFill>
                  <a:schemeClr val="tx2">
                    <a:satMod val="130000"/>
                  </a:schemeClr>
                </a:solidFill>
                <a:latin typeface="Calibri" pitchFamily="34" charset="0"/>
                <a:cs typeface="Calibri" pitchFamily="34" charset="0"/>
              </a:rPr>
              <a:t>-наглядные пособия для дидактических игр;</a:t>
            </a:r>
            <a:br>
              <a:rPr lang="ru-RU" sz="1400" b="1" i="1" dirty="0" smtClean="0">
                <a:solidFill>
                  <a:schemeClr val="tx2">
                    <a:satMod val="13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400" b="1" i="1" dirty="0" smtClean="0">
                <a:solidFill>
                  <a:schemeClr val="tx2">
                    <a:satMod val="130000"/>
                  </a:schemeClr>
                </a:solidFill>
                <a:latin typeface="Calibri" pitchFamily="34" charset="0"/>
                <a:cs typeface="Calibri" pitchFamily="34" charset="0"/>
              </a:rPr>
              <a:t>-картотеки пословиц, поговорок, загадок.</a:t>
            </a: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b="1" dirty="0"/>
          </a:p>
        </p:txBody>
      </p:sp>
      <p:pic>
        <p:nvPicPr>
          <p:cNvPr id="5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5005" y="1200146"/>
            <a:ext cx="2083063" cy="1856195"/>
          </a:xfrm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1559" y="1650205"/>
            <a:ext cx="2008904" cy="162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50629" y="1100133"/>
            <a:ext cx="1898419" cy="2249008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500" i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1500" i="1" dirty="0" smtClean="0">
                <a:solidFill>
                  <a:schemeClr val="tx2">
                    <a:satMod val="130000"/>
                  </a:schemeClr>
                </a:solidFill>
                <a:latin typeface="Calibri" pitchFamily="34" charset="0"/>
                <a:cs typeface="Calibri" pitchFamily="34" charset="0"/>
              </a:rPr>
              <a:t>Совместно  с родителями изготовили,</a:t>
            </a:r>
            <a:br>
              <a:rPr lang="ru-RU" sz="1500" i="1" dirty="0" smtClean="0">
                <a:solidFill>
                  <a:schemeClr val="tx2">
                    <a:satMod val="13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500" i="1" dirty="0" smtClean="0">
                <a:solidFill>
                  <a:schemeClr val="tx2">
                    <a:satMod val="130000"/>
                  </a:schemeClr>
                </a:solidFill>
                <a:latin typeface="Calibri" pitchFamily="34" charset="0"/>
                <a:cs typeface="Calibri" pitchFamily="34" charset="0"/>
              </a:rPr>
              <a:t> мини -  музей  «деньги разного времени».</a:t>
            </a:r>
            <a:endParaRPr lang="ru-RU" sz="15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6292" y="900106"/>
            <a:ext cx="2902860" cy="1934486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343" y="840105"/>
            <a:ext cx="2277493" cy="269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1068867" y="164466"/>
            <a:ext cx="5569485" cy="7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129" tIns="34564" rIns="69129" bIns="34564">
            <a:spAutoFit/>
          </a:bodyPr>
          <a:lstStyle/>
          <a:p>
            <a:pPr algn="ctr"/>
            <a:r>
              <a:rPr lang="ru-RU" alt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работе с детьми использую разнообразные формы  игровой деятельности </a:t>
            </a:r>
            <a:endParaRPr lang="ru-RU" altLang="ru-RU" sz="1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формированию финансовой грамотности:</a:t>
            </a:r>
            <a:endParaRPr lang="ru-RU" altLang="ru-RU" sz="1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2" descr="G:\функц грамотность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9856" y="1951442"/>
            <a:ext cx="141767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лако 7"/>
          <p:cNvSpPr/>
          <p:nvPr/>
        </p:nvSpPr>
        <p:spPr>
          <a:xfrm>
            <a:off x="311289" y="2102485"/>
            <a:ext cx="1703963" cy="836772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129" tIns="34564" rIns="69129" bIns="34564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435055" y="2316957"/>
            <a:ext cx="1262481" cy="34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129" tIns="34564" rIns="69129" bIns="34564">
            <a:spAutoFit/>
          </a:bodyPr>
          <a:lstStyle/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  Беседы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425053" y="1044575"/>
            <a:ext cx="1701463" cy="810102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129" tIns="34564" rIns="69129" bIns="34564" anchor="ctr"/>
          <a:lstStyle/>
          <a:p>
            <a:pPr algn="ctr">
              <a:defRPr/>
            </a:pPr>
            <a:r>
              <a:rPr lang="ru-RU" dirty="0" err="1" smtClean="0">
                <a:solidFill>
                  <a:schemeClr val="bg1"/>
                </a:solidFill>
              </a:rPr>
              <a:t>ю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611327" y="1170147"/>
            <a:ext cx="1597893" cy="62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129" tIns="34564" rIns="69129" bIns="34564">
            <a:spAutoFit/>
          </a:bodyPr>
          <a:lstStyle/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дидактические</a:t>
            </a: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2194014" y="950113"/>
            <a:ext cx="1856495" cy="565632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129" tIns="34564" rIns="69129" bIns="34564" anchor="ctr"/>
          <a:lstStyle/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сюжетно-ролевые</a:t>
            </a:r>
          </a:p>
          <a:p>
            <a:pPr algn="ctr"/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игрысюжетно-ро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Сюжетно-ролевые        </a:t>
            </a:r>
            <a:r>
              <a:rPr lang="ru-RU" alt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игры.</a:t>
            </a:r>
            <a:r>
              <a:rPr lang="ru-RU" altLang="ru-RU" sz="1200" dirty="0" err="1" smtClean="0"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сюжетно-Срлев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игры</a:t>
            </a:r>
          </a:p>
          <a:p>
            <a:pPr algn="ctr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4678085" y="955675"/>
            <a:ext cx="2097762" cy="842328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129" tIns="34564" rIns="69129" bIns="34564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ю</a:t>
            </a:r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5043614" y="1104523"/>
            <a:ext cx="1683622" cy="62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129" tIns="34564" rIns="69129" bIns="34564">
            <a:spAutoFit/>
          </a:bodyPr>
          <a:lstStyle/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росмотр</a:t>
            </a: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мультфильмов.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4904363" y="2100265"/>
            <a:ext cx="1871484" cy="846770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129" tIns="34564" rIns="69129" bIns="34564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ю</a:t>
            </a:r>
          </a:p>
        </p:txBody>
      </p:sp>
      <p:sp>
        <p:nvSpPr>
          <p:cNvPr id="7181" name="TextBox 17"/>
          <p:cNvSpPr txBox="1">
            <a:spLocks noChangeArrowheads="1"/>
          </p:cNvSpPr>
          <p:nvPr/>
        </p:nvSpPr>
        <p:spPr bwMode="auto">
          <a:xfrm>
            <a:off x="4960198" y="2198053"/>
            <a:ext cx="1895473" cy="62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129" tIns="34564" rIns="69129" bIns="34564">
            <a:spAutoFit/>
          </a:bodyPr>
          <a:lstStyle/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  экскурсии по </a:t>
            </a: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детскому саду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>
            <a:stCxn id="0" idx="1"/>
            <a:endCxn id="8" idx="0"/>
          </p:cNvCxnSpPr>
          <p:nvPr/>
        </p:nvCxnSpPr>
        <p:spPr>
          <a:xfrm flipH="1" flipV="1">
            <a:off x="2014002" y="2521427"/>
            <a:ext cx="711339" cy="7334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015252" y="1581309"/>
            <a:ext cx="961371" cy="61674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13" idx="1"/>
          </p:cNvCxnSpPr>
          <p:nvPr/>
        </p:nvCxnSpPr>
        <p:spPr>
          <a:xfrm rot="16200000" flipV="1">
            <a:off x="2984550" y="1652855"/>
            <a:ext cx="587345" cy="31192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884236" y="1622425"/>
            <a:ext cx="1036379" cy="5756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97" name="Прямая соединительная линия 29696"/>
          <p:cNvCxnSpPr/>
          <p:nvPr/>
        </p:nvCxnSpPr>
        <p:spPr>
          <a:xfrm>
            <a:off x="4108013" y="2594769"/>
            <a:ext cx="79635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045" y="600067"/>
            <a:ext cx="6480810" cy="2616170"/>
          </a:xfrm>
        </p:spPr>
        <p:txBody>
          <a:bodyPr/>
          <a:lstStyle/>
          <a:p>
            <a:pPr>
              <a:buNone/>
            </a:pPr>
            <a:r>
              <a:rPr lang="ru-RU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 детьми были проведены различные беседы такие как: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«деньги бывают…?»,</a:t>
            </a:r>
          </a:p>
          <a:p>
            <a:pPr>
              <a:buFont typeface="Wingdings" pitchFamily="2" charset="2"/>
              <a:buChar char="ü"/>
            </a:pPr>
            <a:r>
              <a:rPr lang="ru-RU" sz="15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беседы о профессиях (повар, врач, продавец, шофер);</a:t>
            </a:r>
            <a:endParaRPr lang="ru-RU" sz="15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чтение различных стихотворений, пословиц по  данной теме;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сюжетно-ролевые игры (шофёр, больница,  магазин);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рисование, разукрашивание </a:t>
            </a:r>
            <a:r>
              <a:rPr lang="ru-RU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разукрашек</a:t>
            </a:r>
            <a:r>
              <a:rPr lang="ru-RU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экскурсии по детскому саду (прачечная, кухня, медицинский </a:t>
            </a:r>
            <a:r>
              <a:rPr lang="ru-RU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кобинет</a:t>
            </a:r>
            <a:r>
              <a:rPr lang="ru-RU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" y="-200039"/>
            <a:ext cx="6480810" cy="1800238"/>
          </a:xfrm>
        </p:spPr>
        <p:txBody>
          <a:bodyPr/>
          <a:lstStyle/>
          <a:p>
            <a:r>
              <a:rPr lang="ru-RU" sz="1400" b="1" i="1" u="sng" dirty="0" smtClean="0">
                <a:latin typeface="Calibri" pitchFamily="34" charset="0"/>
                <a:cs typeface="Calibri" pitchFamily="34" charset="0"/>
              </a:rPr>
              <a:t>Беседы с детьми 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«Деньги бывают…?» -</a:t>
            </a:r>
            <a:br>
              <a:rPr lang="ru-RU" sz="1400" dirty="0" smtClean="0">
                <a:latin typeface="Calibri" pitchFamily="34" charset="0"/>
                <a:cs typeface="Calibri" pitchFamily="34" charset="0"/>
              </a:rPr>
            </a:br>
            <a:r>
              <a:rPr lang="ru-RU" sz="1400" dirty="0" smtClean="0">
                <a:latin typeface="Calibri" pitchFamily="34" charset="0"/>
                <a:cs typeface="Calibri" pitchFamily="34" charset="0"/>
              </a:rPr>
              <a:t> знакомство детей с деньгами.</a:t>
            </a:r>
            <a:br>
              <a:rPr lang="ru-RU" sz="1400" dirty="0" smtClean="0">
                <a:latin typeface="Calibri" pitchFamily="34" charset="0"/>
                <a:cs typeface="Calibri" pitchFamily="34" charset="0"/>
              </a:rPr>
            </a:b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150271"/>
            <a:ext cx="1772336" cy="100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25242" y="2100265"/>
            <a:ext cx="1739940" cy="98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3100398"/>
            <a:ext cx="1743955" cy="239080"/>
          </a:xfrm>
          <a:prstGeom prst="rect">
            <a:avLst/>
          </a:prstGeom>
        </p:spPr>
        <p:txBody>
          <a:bodyPr wrap="square" lIns="69129" tIns="34564" rIns="69129" bIns="34564">
            <a:spAutoFit/>
          </a:bodyPr>
          <a:lstStyle/>
          <a:p>
            <a:r>
              <a:rPr lang="ru-RU" sz="1100" b="1" dirty="0" smtClean="0">
                <a:solidFill>
                  <a:srgbClr val="0070C0"/>
                </a:solidFill>
              </a:rPr>
              <a:t>купюры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50248" y="3082163"/>
            <a:ext cx="1800262" cy="346802"/>
          </a:xfrm>
          <a:prstGeom prst="rect">
            <a:avLst/>
          </a:prstGeom>
        </p:spPr>
        <p:txBody>
          <a:bodyPr wrap="square" lIns="69129" tIns="34564" rIns="69129" bIns="34564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Монеты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3143" y="900106"/>
            <a:ext cx="1772098" cy="21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005" y="780455"/>
            <a:ext cx="1743980" cy="126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6648" y="900106"/>
            <a:ext cx="1223924" cy="108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-</a:t>
            </a:r>
            <a:br>
              <a:rPr lang="ru-RU" sz="1400" dirty="0" smtClean="0">
                <a:latin typeface="Calibri" pitchFamily="34" charset="0"/>
                <a:cs typeface="Calibri" pitchFamily="34" charset="0"/>
              </a:rPr>
            </a:br>
            <a:r>
              <a:rPr lang="ru-RU" sz="1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  <a:cs typeface="Calibri" pitchFamily="34" charset="0"/>
              </a:rPr>
            </a:br>
            <a:r>
              <a:rPr lang="ru-RU" sz="1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  <a:cs typeface="Calibri" pitchFamily="34" charset="0"/>
              </a:rPr>
            </a:br>
            <a:r>
              <a:rPr lang="ru-RU" sz="1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  <a:cs typeface="Calibri" pitchFamily="34" charset="0"/>
              </a:rPr>
            </a:br>
            <a:r>
              <a:rPr lang="ru-RU" sz="1400" dirty="0" smtClean="0">
                <a:latin typeface="Calibri" pitchFamily="34" charset="0"/>
                <a:cs typeface="Calibri" pitchFamily="34" charset="0"/>
              </a:rPr>
              <a:t> Беседы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«О профессиях»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- формирование элементарных знаний о профессии продавец, парикмахер, врач, шофёр, повар. </a:t>
            </a:r>
            <a:br>
              <a:rPr lang="ru-RU" sz="1400" dirty="0" smtClean="0">
                <a:latin typeface="Calibri" pitchFamily="34" charset="0"/>
                <a:cs typeface="Calibri" pitchFamily="34" charset="0"/>
              </a:rPr>
            </a:b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850231"/>
            <a:ext cx="2326933" cy="1550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6275" y="1000120"/>
            <a:ext cx="2004625" cy="2375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2" name="AutoShape 2" descr="http://6liski.detkin-club.ru/images/custom_4/d747ef736cbe5ec46047fb1118fa0d43_w720_h540_6023cc31190bc.jpeg"/>
          <p:cNvSpPr>
            <a:spLocks noChangeAspect="1" noChangeArrowheads="1"/>
          </p:cNvSpPr>
          <p:nvPr/>
        </p:nvSpPr>
        <p:spPr bwMode="auto">
          <a:xfrm>
            <a:off x="122515" y="-101124"/>
            <a:ext cx="240030" cy="213361"/>
          </a:xfrm>
          <a:prstGeom prst="rect">
            <a:avLst/>
          </a:prstGeom>
          <a:noFill/>
        </p:spPr>
        <p:txBody>
          <a:bodyPr vert="horz" wrap="square" lIns="69129" tIns="34564" rIns="69129" bIns="34564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5363" name="Picture 3" descr="C:\Users\User\Desktop\расскраски\професии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7817" y="1450179"/>
            <a:ext cx="2569108" cy="17127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i="1" dirty="0" smtClean="0">
                <a:latin typeface="Calibri" pitchFamily="34" charset="0"/>
                <a:cs typeface="Calibri" pitchFamily="34" charset="0"/>
              </a:rPr>
              <a:t>Сюжетно –ролевые игры</a:t>
            </a:r>
            <a:br>
              <a:rPr lang="ru-RU" sz="2100" i="1" dirty="0" smtClean="0">
                <a:latin typeface="Calibri" pitchFamily="34" charset="0"/>
                <a:cs typeface="Calibri" pitchFamily="34" charset="0"/>
              </a:rPr>
            </a:br>
            <a:r>
              <a:rPr lang="ru-RU" sz="2100" i="1" dirty="0" smtClean="0">
                <a:latin typeface="Calibri" pitchFamily="34" charset="0"/>
                <a:cs typeface="Calibri" pitchFamily="34" charset="0"/>
              </a:rPr>
              <a:t>«Играем в «профессии» </a:t>
            </a:r>
            <a:endParaRPr lang="ru-RU" sz="21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004" y="1568376"/>
            <a:ext cx="1575208" cy="169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850100"/>
            <a:ext cx="6750866" cy="762300"/>
          </a:xfrm>
          <a:prstGeom prst="rect">
            <a:avLst/>
          </a:prstGeom>
        </p:spPr>
        <p:txBody>
          <a:bodyPr wrap="square" lIns="69129" tIns="34564" rIns="69129" bIns="34564">
            <a:spAutoFit/>
          </a:bodyPr>
          <a:lstStyle/>
          <a:p>
            <a:r>
              <a:rPr lang="ru-RU" altLang="ru-RU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 сюжетно-ролевой игре дети учатся действовать в</a:t>
            </a:r>
          </a:p>
          <a:p>
            <a:r>
              <a:rPr lang="ru-RU" altLang="ru-RU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различных профессиональных компетенциях, то есть </a:t>
            </a:r>
          </a:p>
          <a:p>
            <a:r>
              <a:rPr lang="ru-RU" altLang="ru-RU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примеряют роли специалистов.</a:t>
            </a:r>
            <a:endParaRPr lang="ru-RU" sz="15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50247" y="2050259"/>
            <a:ext cx="4950653" cy="993133"/>
          </a:xfrm>
          <a:prstGeom prst="rect">
            <a:avLst/>
          </a:prstGeom>
        </p:spPr>
        <p:txBody>
          <a:bodyPr wrap="square" lIns="69129" tIns="34564" rIns="69129" bIns="34564">
            <a:spAutoFit/>
          </a:bodyPr>
          <a:lstStyle/>
          <a:p>
            <a:r>
              <a:rPr lang="ru-RU" altLang="ru-RU" sz="15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Цель</a:t>
            </a:r>
            <a:r>
              <a:rPr lang="ru-RU" altLang="ru-RU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 закрепить знания детей о том, для чего</a:t>
            </a:r>
          </a:p>
          <a:p>
            <a:r>
              <a:rPr lang="ru-RU" altLang="ru-RU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нужны деньги, дать новое понятие «товар», «цена»,</a:t>
            </a:r>
          </a:p>
          <a:p>
            <a:r>
              <a:rPr lang="ru-RU" altLang="ru-RU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«покупка»; воспитывать культуру взаимоотношений</a:t>
            </a:r>
          </a:p>
          <a:p>
            <a:r>
              <a:rPr lang="ru-RU" altLang="ru-RU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между продавцом и покупателем.</a:t>
            </a:r>
            <a:endParaRPr lang="ru-RU" sz="15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1263" y="3050390"/>
            <a:ext cx="1237663" cy="623801"/>
          </a:xfrm>
          <a:prstGeom prst="rect">
            <a:avLst/>
          </a:prstGeom>
        </p:spPr>
        <p:txBody>
          <a:bodyPr wrap="square" lIns="69129" tIns="34564" rIns="69129" bIns="34564">
            <a:spAutoFit/>
          </a:bodyPr>
          <a:lstStyle/>
          <a:p>
            <a:endParaRPr lang="ru-RU" i="1" dirty="0" smtClean="0"/>
          </a:p>
          <a:p>
            <a:r>
              <a:rPr lang="ru-RU" i="1" dirty="0" smtClean="0"/>
              <a:t>«шофер»</a:t>
            </a:r>
            <a:endParaRPr lang="ru-RU" i="1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1728966" y="237808"/>
            <a:ext cx="206934" cy="39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129" tIns="34564" rIns="69129" bIns="34564">
            <a:spAutoFit/>
          </a:bodyPr>
          <a:lstStyle/>
          <a:p>
            <a:pPr eaLnBrk="1" hangingPunct="1"/>
            <a:r>
              <a:rPr lang="ru-RU" altLang="ru-RU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компьютер\Desktop\ирина к\фото старшая гр\20190201_1127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1856" y="950113"/>
            <a:ext cx="2171230" cy="1446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6885" y="2400304"/>
            <a:ext cx="1800238" cy="346802"/>
          </a:xfrm>
          <a:prstGeom prst="rect">
            <a:avLst/>
          </a:prstGeom>
        </p:spPr>
        <p:txBody>
          <a:bodyPr wrap="square" lIns="69129" tIns="34564" rIns="69129" bIns="34564">
            <a:spAutoFit/>
          </a:bodyPr>
          <a:lstStyle/>
          <a:p>
            <a:r>
              <a:rPr lang="ru-RU" i="1" dirty="0" smtClean="0"/>
              <a:t>        «врач»</a:t>
            </a:r>
            <a:endParaRPr lang="ru-RU" i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1559" y="500053"/>
            <a:ext cx="1948368" cy="2309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747" y="550061"/>
            <a:ext cx="1969010" cy="2333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50272" y="3000384"/>
            <a:ext cx="1840884" cy="346802"/>
          </a:xfrm>
          <a:prstGeom prst="rect">
            <a:avLst/>
          </a:prstGeom>
        </p:spPr>
        <p:txBody>
          <a:bodyPr wrap="square" lIns="69129" tIns="34564" rIns="69129" bIns="34564">
            <a:spAutoFit/>
          </a:bodyPr>
          <a:lstStyle/>
          <a:p>
            <a:r>
              <a:rPr lang="ru-RU" dirty="0" smtClean="0"/>
              <a:t>«Продавец»</a:t>
            </a:r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2310289" y="237808"/>
            <a:ext cx="2529686" cy="39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129" tIns="34564" rIns="69129" bIns="34564">
            <a:spAutoFit/>
          </a:bodyPr>
          <a:lstStyle/>
          <a:p>
            <a:pPr eaLnBrk="1" hangingPunct="1"/>
            <a:r>
              <a:rPr lang="ru-RU" altLang="ru-RU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alt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168747" y="550060"/>
            <a:ext cx="6850856" cy="145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129" tIns="34564" rIns="69129" bIns="34564">
            <a:spAutoFit/>
          </a:bodyPr>
          <a:lstStyle/>
          <a:p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Дидактические игры включают в себя познавательное и воспитательное содержание, </a:t>
            </a:r>
          </a:p>
          <a:p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что позволяет решать задачи по формированию у дошкольников основ финансовой </a:t>
            </a:r>
          </a:p>
          <a:p>
            <a:r>
              <a:rPr lang="ru-RU" altLang="ru-RU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грамотности.</a:t>
            </a:r>
          </a:p>
        </p:txBody>
      </p:sp>
      <p:pic>
        <p:nvPicPr>
          <p:cNvPr id="9220" name="Picture 5" descr="C:\Users\оля\Desktop\39f681c13a28fb579bdde5fd738b17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5249" y="2092484"/>
            <a:ext cx="1427678" cy="118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C:\Users\оля\Desktop\1019176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797" y="1226820"/>
            <a:ext cx="1417677" cy="105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C:\Users\оля\Desktop\data-700-s6577-1024x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812" y="2316957"/>
            <a:ext cx="1222653" cy="108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 descr="C:\Users\оля\Desktop\2392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0263" y="1072357"/>
            <a:ext cx="1277660" cy="100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6708" y="1100133"/>
            <a:ext cx="1363296" cy="1615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8173" y="1500186"/>
            <a:ext cx="1461747" cy="1732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7529" y="1372394"/>
            <a:ext cx="3384173" cy="201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311289" y="348933"/>
            <a:ext cx="6889611" cy="117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129" tIns="34564" rIns="69129" bIns="34564">
            <a:spAutoFit/>
          </a:bodyPr>
          <a:lstStyle/>
          <a:p>
            <a:pPr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«Если хочешь быть богатым, нужно быть финансово грамотным»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Роберт </a:t>
            </a:r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Кийасаки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altLang="ru-RU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altLang="ru-RU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0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698" y="1383507"/>
            <a:ext cx="3382923" cy="200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«Звенящий поросенок» </a:t>
            </a:r>
            <a:r>
              <a:rPr lang="ru-RU" sz="15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1500" dirty="0" smtClean="0">
                <a:latin typeface="Calibri" pitchFamily="34" charset="0"/>
                <a:cs typeface="Calibri" pitchFamily="34" charset="0"/>
              </a:rPr>
            </a:br>
            <a:r>
              <a:rPr lang="ru-RU" sz="1500" dirty="0" smtClean="0">
                <a:latin typeface="Calibri" pitchFamily="34" charset="0"/>
                <a:cs typeface="Calibri" pitchFamily="34" charset="0"/>
              </a:rPr>
              <a:t>формирование элементарных представлений о финансовой грамотности, знакомство с понятием копилка.</a:t>
            </a:r>
            <a:endParaRPr lang="ru-RU" sz="15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6767" y="1050126"/>
            <a:ext cx="1835853" cy="2175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931" y="1072363"/>
            <a:ext cx="1808658" cy="2143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hecke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Разукрась меня!</a:t>
            </a:r>
            <a:endParaRPr lang="ru-RU" sz="21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User\Desktop\расскраски\istockphoto-538863688-612x6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2905" y="850100"/>
            <a:ext cx="2458892" cy="1907114"/>
          </a:xfrm>
          <a:prstGeom prst="rect">
            <a:avLst/>
          </a:prstGeom>
          <a:noFill/>
        </p:spPr>
      </p:pic>
      <p:pic>
        <p:nvPicPr>
          <p:cNvPr id="2051" name="Picture 3" descr="C:\Users\User\Desktop\расскраски\копил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203" y="2324711"/>
            <a:ext cx="1687698" cy="993280"/>
          </a:xfrm>
          <a:prstGeom prst="rect">
            <a:avLst/>
          </a:prstGeom>
          <a:noFill/>
        </p:spPr>
      </p:pic>
      <p:pic>
        <p:nvPicPr>
          <p:cNvPr id="2052" name="Picture 4" descr="C:\Users\User\Desktop\расскраски\depositphotos_3452587-stock-illustration-piggy-ban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291" y="700080"/>
            <a:ext cx="2052257" cy="21826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1" y="348913"/>
            <a:ext cx="2419069" cy="2867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5480" y="338933"/>
            <a:ext cx="2427489" cy="2877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hecke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«Сложи денежку» </a:t>
            </a:r>
            <a:br>
              <a:rPr lang="ru-RU" sz="2400" dirty="0" smtClean="0">
                <a:latin typeface="Calibri" pitchFamily="34" charset="0"/>
                <a:cs typeface="Calibri" pitchFamily="34" charset="0"/>
              </a:rPr>
            </a:br>
            <a:r>
              <a:rPr lang="ru-RU" sz="1500" b="1" u="sng" dirty="0" smtClean="0">
                <a:latin typeface="Calibri" pitchFamily="34" charset="0"/>
                <a:cs typeface="Calibri" pitchFamily="34" charset="0"/>
              </a:rPr>
              <a:t>Цель</a:t>
            </a:r>
            <a:r>
              <a:rPr lang="ru-RU" sz="1500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ru-RU" sz="1500" dirty="0" smtClean="0">
                <a:latin typeface="Calibri" pitchFamily="34" charset="0"/>
                <a:cs typeface="Calibri" pitchFamily="34" charset="0"/>
              </a:rPr>
              <a:t> формировать у детей дошкольного возраста элементарные знания и представления о монетах и купюрах. формирование представлений о целостных образах предметов, продолжать учить детей складывать из частей целое.</a:t>
            </a:r>
            <a:r>
              <a:rPr lang="ru-RU" sz="1500" dirty="0" smtClean="0"/>
              <a:t/>
            </a:r>
            <a:br>
              <a:rPr lang="ru-RU" sz="1500" dirty="0" smtClean="0"/>
            </a:br>
            <a:endParaRPr lang="ru-RU" sz="15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005" y="1350166"/>
            <a:ext cx="1631465" cy="1933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4431" y="1400173"/>
            <a:ext cx="1540502" cy="1825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1" y="1550192"/>
            <a:ext cx="1912752" cy="170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519" y="0"/>
            <a:ext cx="6480810" cy="1732440"/>
          </a:xfrm>
        </p:spPr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Чтение художественной литературы</a:t>
            </a:r>
            <a:r>
              <a:rPr lang="ru-RU" sz="15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</a:t>
            </a:r>
            <a:br>
              <a:rPr lang="ru-RU" sz="15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400" dirty="0" smtClean="0">
                <a:latin typeface="Calibri" pitchFamily="34" charset="0"/>
                <a:cs typeface="Calibri" pitchFamily="34" charset="0"/>
              </a:rPr>
              <a:t> 1. К.И Чуковский «Муха-Цокотуха»;</a:t>
            </a:r>
            <a:br>
              <a:rPr lang="ru-RU" sz="1400" dirty="0" smtClean="0">
                <a:latin typeface="Calibri" pitchFamily="34" charset="0"/>
                <a:cs typeface="Calibri" pitchFamily="34" charset="0"/>
              </a:rPr>
            </a:br>
            <a:r>
              <a:rPr lang="ru-RU" sz="1400" dirty="0" smtClean="0">
                <a:latin typeface="Calibri" pitchFamily="34" charset="0"/>
                <a:cs typeface="Calibri" pitchFamily="34" charset="0"/>
              </a:rPr>
              <a:t>2. А. Романова </a:t>
            </a: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«Чудеса в кошельке»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520" y="1300159"/>
            <a:ext cx="1489874" cy="1765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400" y="1300159"/>
            <a:ext cx="1471113" cy="1743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7" descr="http://skazylesa.ru/wp-content/uploads/2018/01/hvfh-phot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0754" y="1681632"/>
            <a:ext cx="2959874" cy="155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i="1" dirty="0" smtClean="0">
                <a:solidFill>
                  <a:srgbClr val="FF0000"/>
                </a:solidFill>
              </a:rPr>
              <a:t>Экскурсии 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sz="1800" i="1" dirty="0" smtClean="0">
                <a:solidFill>
                  <a:srgbClr val="FF0000"/>
                </a:solidFill>
              </a:rPr>
              <a:t>по детскому саду.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113" y="750087"/>
            <a:ext cx="1948368" cy="230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262" y="800093"/>
            <a:ext cx="1912752" cy="226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1" y="800093"/>
            <a:ext cx="1700841" cy="201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" y="217805"/>
            <a:ext cx="6480810" cy="532281"/>
          </a:xfrm>
        </p:spPr>
        <p:txBody>
          <a:bodyPr/>
          <a:lstStyle/>
          <a:p>
            <a:r>
              <a:rPr lang="ru-RU" sz="1400" b="1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400" b="1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1400" b="1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400" b="1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1400" b="1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400" b="1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1400" b="1" i="1" dirty="0" smtClean="0">
                <a:solidFill>
                  <a:srgbClr val="C00000"/>
                </a:solidFill>
              </a:rPr>
              <a:t>Исследовательская деятельность(экспериментирование)        «Вода и деньги».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9103" y="1350165"/>
            <a:ext cx="2169752" cy="1350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8173" y="900107"/>
            <a:ext cx="1709274" cy="2025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34" y="850100"/>
            <a:ext cx="2004625" cy="2375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" y="217805"/>
            <a:ext cx="6480810" cy="482275"/>
          </a:xfrm>
        </p:spPr>
        <p:txBody>
          <a:bodyPr/>
          <a:lstStyle/>
          <a:p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Вывод:</a:t>
            </a:r>
            <a:endParaRPr lang="ru-RU" sz="2400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7519" y="600067"/>
            <a:ext cx="6503336" cy="2616170"/>
          </a:xfrm>
        </p:spPr>
        <p:txBody>
          <a:bodyPr/>
          <a:lstStyle/>
          <a:p>
            <a:pPr>
              <a:buNone/>
            </a:pPr>
            <a:r>
              <a:rPr lang="ru-RU" sz="1500" dirty="0" smtClean="0">
                <a:solidFill>
                  <a:schemeClr val="tx1"/>
                </a:solidFill>
                <a:latin typeface="Bookman Old Style" pitchFamily="18" charset="0"/>
              </a:rPr>
              <a:t>    </a:t>
            </a:r>
            <a:r>
              <a:rPr lang="ru-RU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Исходя из вышеизложенного, </a:t>
            </a:r>
            <a:r>
              <a:rPr lang="ru-RU" sz="15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можно сделать вывод</a:t>
            </a:r>
            <a:r>
              <a:rPr lang="ru-RU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 что создание условий и практическая деятельность положительно влияют на формирование </a:t>
            </a:r>
            <a:r>
              <a:rPr lang="ru-RU" sz="15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финансовой грамотности</a:t>
            </a:r>
            <a:r>
              <a:rPr lang="ru-RU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а значит и основ экономической культуры у </a:t>
            </a:r>
            <a:r>
              <a:rPr lang="ru-RU" sz="15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дошкольников</a:t>
            </a:r>
            <a:r>
              <a:rPr lang="ru-RU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Эта </a:t>
            </a:r>
            <a:r>
              <a:rPr lang="ru-RU" sz="15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работа</a:t>
            </a:r>
            <a:r>
              <a:rPr lang="ru-RU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позволяет активизировать познавательную деятельность детей, совершенствовать коммуникативные качества. У детей появляется интерес к людям разных профессий, они становятся бережнее относиться не только к игрушкам, но и к предметам окружения, по новому подходят к решению игровых задач, в лучшую сторону изменяются взаимоотношения со сверстниками. </a:t>
            </a:r>
            <a:endParaRPr lang="ru-RU" sz="15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262" y="600067"/>
            <a:ext cx="6559593" cy="2616170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Bookman Old Style" pitchFamily="18" charset="0"/>
              </a:rPr>
              <a:t>    </a:t>
            </a:r>
            <a:r>
              <a:rPr lang="ru-RU" sz="1800" dirty="0" smtClean="0">
                <a:solidFill>
                  <a:srgbClr val="1A396C"/>
                </a:solidFill>
                <a:latin typeface="Calibri" pitchFamily="34" charset="0"/>
                <a:cs typeface="Calibri" pitchFamily="34" charset="0"/>
              </a:rPr>
              <a:t>Созданные благоприятные, комфортные условия позволяют каждому ребенку найти собственный путь в </a:t>
            </a:r>
            <a:r>
              <a:rPr lang="ru-RU" sz="1800" i="1" dirty="0" smtClean="0">
                <a:solidFill>
                  <a:srgbClr val="1A396C"/>
                </a:solidFill>
                <a:latin typeface="Calibri" pitchFamily="34" charset="0"/>
                <a:cs typeface="Calibri" pitchFamily="34" charset="0"/>
              </a:rPr>
              <a:t>«экономику»</a:t>
            </a:r>
            <a:r>
              <a:rPr lang="ru-RU" sz="1800" dirty="0" smtClean="0">
                <a:solidFill>
                  <a:srgbClr val="1A396C"/>
                </a:solidFill>
                <a:latin typeface="Calibri" pitchFamily="34" charset="0"/>
                <a:cs typeface="Calibri" pitchFamily="34" charset="0"/>
              </a:rPr>
              <a:t> через игру, математику, рисование и т. д., обеспечивают </a:t>
            </a:r>
            <a:r>
              <a:rPr lang="ru-RU" sz="1800" b="1" dirty="0" smtClean="0">
                <a:solidFill>
                  <a:srgbClr val="1A396C"/>
                </a:solidFill>
                <a:latin typeface="Calibri" pitchFamily="34" charset="0"/>
                <a:cs typeface="Calibri" pitchFamily="34" charset="0"/>
              </a:rPr>
              <a:t>формирование </a:t>
            </a:r>
            <a:r>
              <a:rPr lang="ru-RU" sz="1800" dirty="0" smtClean="0">
                <a:solidFill>
                  <a:srgbClr val="1A396C"/>
                </a:solidFill>
                <a:latin typeface="Calibri" pitchFamily="34" charset="0"/>
                <a:cs typeface="Calibri" pitchFamily="34" charset="0"/>
              </a:rPr>
              <a:t>  потребности в познании, способствуют умственному и личностному развитию.</a:t>
            </a:r>
          </a:p>
          <a:p>
            <a:pPr>
              <a:buNone/>
            </a:pPr>
            <a:endParaRPr lang="ru-RU" sz="1800" dirty="0" smtClean="0">
              <a:solidFill>
                <a:srgbClr val="1A396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User\Desktop\расскраски\копил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2668" y="1950245"/>
            <a:ext cx="3677621" cy="14590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я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5202" y="237807"/>
            <a:ext cx="5330666" cy="311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 bwMode="auto">
          <a:xfrm>
            <a:off x="281286" y="200025"/>
            <a:ext cx="6919614" cy="1600200"/>
          </a:xfrm>
          <a:noFill/>
          <a:ln>
            <a:miter lim="800000"/>
            <a:headEnd/>
            <a:tailEnd/>
          </a:ln>
        </p:spPr>
        <p:txBody>
          <a:bodyPr vert="horz" wrap="square" lIns="69129" tIns="34564" rIns="69129" bIns="34564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 alt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alt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b="1" dirty="0" smtClean="0">
                <a:latin typeface="Calibri" pitchFamily="34" charset="0"/>
                <a:cs typeface="Calibri" pitchFamily="34" charset="0"/>
              </a:rPr>
              <a:t>Финансовая грамотность</a:t>
            </a:r>
            <a:r>
              <a:rPr lang="ru-RU" sz="1500" dirty="0" smtClean="0">
                <a:latin typeface="Calibri" pitchFamily="34" charset="0"/>
                <a:cs typeface="Calibri" pitchFamily="34" charset="0"/>
              </a:rPr>
              <a:t> – это особое качество человека, которое </a:t>
            </a:r>
            <a:r>
              <a:rPr lang="ru-RU" sz="1500" b="1" dirty="0" smtClean="0">
                <a:latin typeface="Calibri" pitchFamily="34" charset="0"/>
                <a:cs typeface="Calibri" pitchFamily="34" charset="0"/>
              </a:rPr>
              <a:t>формируется с самого малого возраста</a:t>
            </a:r>
            <a:r>
              <a:rPr lang="ru-RU" sz="1500" dirty="0" smtClean="0">
                <a:latin typeface="Calibri" pitchFamily="34" charset="0"/>
                <a:cs typeface="Calibri" pitchFamily="34" charset="0"/>
              </a:rPr>
              <a:t> и показывает умение самостоятельно зарабатывать деньги и </a:t>
            </a:r>
            <a:r>
              <a:rPr lang="ru-RU" sz="1500" b="1" dirty="0" smtClean="0">
                <a:latin typeface="Calibri" pitchFamily="34" charset="0"/>
                <a:cs typeface="Calibri" pitchFamily="34" charset="0"/>
              </a:rPr>
              <a:t>грамотно ими управлять</a:t>
            </a:r>
            <a:r>
              <a:rPr lang="ru-RU" sz="15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ru-RU" altLang="ru-RU" sz="15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endParaRPr lang="ru-RU" altLang="ru-RU" sz="2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681" y="1795780"/>
            <a:ext cx="4586824" cy="148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262" y="450047"/>
            <a:ext cx="6480810" cy="2716183"/>
          </a:xfrm>
        </p:spPr>
        <p:txBody>
          <a:bodyPr/>
          <a:lstStyle/>
          <a:p>
            <a:pPr>
              <a:buNone/>
            </a:pPr>
            <a:r>
              <a:rPr lang="ru-RU" sz="1500" dirty="0" smtClean="0">
                <a:latin typeface="Calibri" pitchFamily="34" charset="0"/>
                <a:cs typeface="Calibri" pitchFamily="34" charset="0"/>
              </a:rPr>
              <a:t>Говоря о </a:t>
            </a:r>
            <a:r>
              <a:rPr lang="ru-RU" sz="1500" b="1" dirty="0" smtClean="0">
                <a:latin typeface="Calibri" pitchFamily="34" charset="0"/>
                <a:cs typeface="Calibri" pitchFamily="34" charset="0"/>
              </a:rPr>
              <a:t>финансовой грамотности</a:t>
            </a:r>
            <a:r>
              <a:rPr lang="ru-RU" sz="1500" dirty="0" smtClean="0">
                <a:latin typeface="Calibri" pitchFamily="34" charset="0"/>
                <a:cs typeface="Calibri" pitchFamily="34" charset="0"/>
              </a:rPr>
              <a:t>, многие из нас, вряд ли смогут назвать себя профессионалами в этом деле и даже просто сведущими. Сам термин </a:t>
            </a:r>
            <a:r>
              <a:rPr lang="ru-RU" sz="1500" i="1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sz="1500" b="1" i="1" dirty="0" smtClean="0">
                <a:latin typeface="Calibri" pitchFamily="34" charset="0"/>
                <a:cs typeface="Calibri" pitchFamily="34" charset="0"/>
              </a:rPr>
              <a:t>Финансовая грамотность</a:t>
            </a:r>
            <a:r>
              <a:rPr lang="ru-RU" sz="1500" i="1" dirty="0" smtClean="0">
                <a:latin typeface="Calibri" pitchFamily="34" charset="0"/>
                <a:cs typeface="Calibri" pitchFamily="34" charset="0"/>
              </a:rPr>
              <a:t>»</a:t>
            </a:r>
            <a:r>
              <a:rPr lang="ru-RU" sz="1500" dirty="0" smtClean="0">
                <a:latin typeface="Calibri" pitchFamily="34" charset="0"/>
                <a:cs typeface="Calibri" pitchFamily="34" charset="0"/>
              </a:rPr>
              <a:t> с одной стороны прост и понятен, с другой многих вводит в ступор. Для большинства из нас распорядиться бюджетом значит потратить его, а вот правильно это или нет, мы даже не задумываемся. Мы не привыкли слушать советы относительно своих средств, да и раздавать советы по </a:t>
            </a:r>
            <a:r>
              <a:rPr lang="ru-RU" sz="1500" b="1" dirty="0" smtClean="0">
                <a:latin typeface="Calibri" pitchFamily="34" charset="0"/>
                <a:cs typeface="Calibri" pitchFamily="34" charset="0"/>
              </a:rPr>
              <a:t>финансовой грамотности не умеем</a:t>
            </a:r>
            <a:r>
              <a:rPr lang="ru-RU" sz="1500" dirty="0" smtClean="0">
                <a:latin typeface="Calibri" pitchFamily="34" charset="0"/>
                <a:cs typeface="Calibri" pitchFamily="34" charset="0"/>
              </a:rPr>
              <a:t>. Отсюда и наши дети не зная как, берут пример с нас, учатся, наблюдая за нами.</a:t>
            </a:r>
            <a:endParaRPr lang="ru-RU" sz="15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5718" y="0"/>
            <a:ext cx="1267658" cy="106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5718" y="2512518"/>
            <a:ext cx="1223924" cy="108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005" y="500053"/>
            <a:ext cx="6638376" cy="2900383"/>
          </a:xfrm>
        </p:spPr>
        <p:txBody>
          <a:bodyPr/>
          <a:lstStyle/>
          <a:p>
            <a:pPr>
              <a:buNone/>
            </a:pPr>
            <a:r>
              <a:rPr lang="ru-RU" sz="1200" dirty="0" smtClean="0"/>
              <a:t>     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Финансовое просвещение и воспитание детей дошкольного возраста – это новое направление в дошкольной педагогике, так как финансовая грамотность является глобальной социальной проблемой, неотделимой от ребенка с самых ранних лет его жизни. Дети, так или иначе, рано включаются в экономическую жизнь семьи: сталкиваются с многочисленной рекламой, деньгами, ходят с родителями в магазин, овладевая, таким образом, первичными экономическими знаниями, пока еще на начальном уровне. Грамотное отношение к собственным деньгам и опыт пользования финансовыми продуктами в раннем возрасте открывает хорошие возможности и способствует финансовому благополучию детей, когда они вырастают.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2398" y="2550324"/>
            <a:ext cx="1199151" cy="90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004" y="450047"/>
            <a:ext cx="6615851" cy="2950389"/>
          </a:xfrm>
        </p:spPr>
        <p:txBody>
          <a:bodyPr/>
          <a:lstStyle/>
          <a:p>
            <a:pPr>
              <a:buNone/>
            </a:pPr>
            <a:r>
              <a:rPr lang="ru-RU" sz="1200" dirty="0" smtClean="0"/>
              <a:t> </a:t>
            </a:r>
          </a:p>
          <a:p>
            <a:pPr>
              <a:buNone/>
            </a:pP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И так, многие задают вопрос «С какого возраста стоит знакомить детей с деньгами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?»</a:t>
            </a:r>
          </a:p>
          <a:p>
            <a:pPr marL="0" indent="0">
              <a:buNone/>
            </a:pPr>
            <a:r>
              <a:rPr lang="ru-RU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 Многие специалисты говорят, лет с трёх-четырёх.</a:t>
            </a:r>
          </a:p>
          <a:p>
            <a:pPr>
              <a:buNone/>
            </a:pPr>
            <a:r>
              <a:rPr lang="ru-RU" sz="1200" dirty="0" smtClean="0">
                <a:latin typeface="Calibri" pitchFamily="34" charset="0"/>
                <a:cs typeface="Calibri" pitchFamily="34" charset="0"/>
              </a:rPr>
              <a:t>Как правило, в возрасте трёх лет дети начинают понимать различия в стоимости товаров, разбираться в видах профессиональной деятельности.  После четырёх лет ребёнка, обычно, очень трудно перестроить иному отношению к семейным финансам, если он привык к определенной системе поведения. У детей нужно поэтапно формировать  основы финансовой  грамотности, но не делать все за него.</a:t>
            </a:r>
          </a:p>
          <a:p>
            <a:pPr>
              <a:buNone/>
            </a:pPr>
            <a:r>
              <a:rPr lang="ru-RU" sz="1200" dirty="0" smtClean="0">
                <a:latin typeface="Calibri" pitchFamily="34" charset="0"/>
                <a:cs typeface="Calibri" pitchFamily="34" charset="0"/>
              </a:rPr>
              <a:t> В формировании основ финансовой грамотности у детей дошкольного возраста на первый план ставится усвоение таких  нравственных понятий как честность, обязательность, умение подчинять свои желания возможностям.  Ориентироваться в экономическом пространстве современного мира дошкольникам помогут полученные знания, посредством дидактических материалов, которые  соответствуют  возрастным возможностям.</a:t>
            </a:r>
          </a:p>
          <a:p>
            <a:pPr>
              <a:buNone/>
            </a:pPr>
            <a:r>
              <a:rPr lang="ru-RU" sz="1200" dirty="0" smtClean="0"/>
              <a:t>   </a:t>
            </a:r>
          </a:p>
          <a:p>
            <a:pPr>
              <a:buNone/>
            </a:pPr>
            <a:r>
              <a:rPr lang="ru-RU" sz="1200" dirty="0" smtClean="0">
                <a:cs typeface="Arabic Typesetting" pitchFamily="66" charset="-78"/>
              </a:rPr>
              <a:t>    </a:t>
            </a:r>
            <a:endParaRPr lang="ru-RU" sz="1200" dirty="0">
              <a:cs typeface="Arabic Typesetting" pitchFamily="66" charset="-78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045" y="550060"/>
            <a:ext cx="6480810" cy="2666176"/>
          </a:xfrm>
        </p:spPr>
        <p:txBody>
          <a:bodyPr/>
          <a:lstStyle/>
          <a:p>
            <a:pPr>
              <a:buNone/>
            </a:pPr>
            <a:r>
              <a:rPr lang="ru-RU" sz="1400" dirty="0" smtClean="0">
                <a:latin typeface="Bookman Old Style" pitchFamily="18" charset="0"/>
              </a:rPr>
              <a:t>    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Изучение основ финансовой грамотности должно осуществляться в тесной взаимосвязи с родителями дошкольников. Семья и ДОО передают ребенку первый социальный опыт. </a:t>
            </a:r>
          </a:p>
          <a:p>
            <a:pPr>
              <a:buNone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     В процессе организации образовательной деятельности необходимо  обеспечить психолого-педагогическую поддержку семьи и повышение  компетентности родителей в вопросах формирования финансовой грамотности  ребенка. 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114" y="2050258"/>
            <a:ext cx="2160269" cy="135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7519" y="650073"/>
            <a:ext cx="6480810" cy="2616170"/>
          </a:xfrm>
        </p:spPr>
        <p:txBody>
          <a:bodyPr/>
          <a:lstStyle/>
          <a:p>
            <a:pPr>
              <a:buNone/>
            </a:pPr>
            <a:r>
              <a:rPr lang="ru-RU" sz="1400" dirty="0" smtClean="0">
                <a:solidFill>
                  <a:srgbClr val="005686"/>
                </a:solidFill>
                <a:latin typeface="Calibri" pitchFamily="34" charset="0"/>
                <a:cs typeface="Calibri" pitchFamily="34" charset="0"/>
              </a:rPr>
              <a:t>Свою работу по теме: «Формирование основ финансовой грамотности у младших дошкольников» я начала: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5686"/>
                </a:solidFill>
                <a:latin typeface="Calibri" pitchFamily="34" charset="0"/>
                <a:cs typeface="Calibri" pitchFamily="34" charset="0"/>
              </a:rPr>
              <a:t>изучение справочной, методической литературы, интернет ресурсов.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5686"/>
                </a:solidFill>
                <a:latin typeface="Calibri" pitchFamily="34" charset="0"/>
                <a:cs typeface="Calibri" pitchFamily="34" charset="0"/>
              </a:rPr>
              <a:t>подборка доступной  информацию для родителей по данной теме в виде ( консультаций, памяток, буклетов, папок передвижек)</a:t>
            </a:r>
            <a:r>
              <a:rPr lang="ru-RU" sz="1400" b="1" dirty="0" smtClean="0">
                <a:solidFill>
                  <a:srgbClr val="005686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5686"/>
                </a:solidFill>
                <a:latin typeface="Calibri" pitchFamily="34" charset="0"/>
                <a:cs typeface="Calibri" pitchFamily="34" charset="0"/>
              </a:rPr>
              <a:t>изготовление необходимого оборудования и пособия для дидактических, сюжетно – ролевых игр.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5686"/>
                </a:solidFill>
                <a:latin typeface="Calibri" pitchFamily="34" charset="0"/>
                <a:cs typeface="Calibri" pitchFamily="34" charset="0"/>
              </a:rPr>
              <a:t>разработка картотек, которая включает в себя: дидактические игры, подвижные игры, сюжетно-ролевые игры, перечень мультипликационных фильмов, пословиц и поговорок, методической и художественной литературы.</a:t>
            </a:r>
          </a:p>
          <a:p>
            <a:pPr>
              <a:buFont typeface="Wingdings" pitchFamily="2" charset="2"/>
              <a:buChar char="ü"/>
            </a:pPr>
            <a:endParaRPr lang="ru-RU" sz="15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/>
            </a:r>
            <a:br>
              <a:rPr lang="ru-RU" sz="1800" b="1" dirty="0" smtClean="0">
                <a:solidFill>
                  <a:srgbClr val="0070C0"/>
                </a:solidFill>
              </a:rPr>
            </a:b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ransition spd="med">
    <p:checke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777" y="600067"/>
            <a:ext cx="6447078" cy="261617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Семья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- основа формирования предпосылок финансовой грамотности, которая является культурной базой, образцом социально-нравственных отношений.</a:t>
            </a:r>
          </a:p>
          <a:p>
            <a:pPr>
              <a:buNone/>
            </a:pPr>
            <a:endParaRPr lang="ru-RU" sz="2100" dirty="0"/>
          </a:p>
        </p:txBody>
      </p:sp>
      <p:pic>
        <p:nvPicPr>
          <p:cNvPr id="1026" name="Picture 2" descr="C:\Users\User\Desktop\расскраски\гра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1559" y="1860108"/>
            <a:ext cx="2112926" cy="16269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40398639</TotalTime>
  <Words>782</Words>
  <Application>Microsoft Office PowerPoint</Application>
  <PresentationFormat>Произвольный</PresentationFormat>
  <Paragraphs>85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  Для родителей по формированию финансовой грамотности  были  разработаны:  -консультации; -памятки; - буклеты; -папки передвижки</vt:lpstr>
      <vt:lpstr>     Также совместно изготовили: -лэпбуки; -наглядные пособия для дидактических игр; -картотеки пословиц, поговорок, загадок.  </vt:lpstr>
      <vt:lpstr> Совместно  с родителями изготовили,  мини -  музей  «деньги разного времени».</vt:lpstr>
      <vt:lpstr>Слайд 13</vt:lpstr>
      <vt:lpstr>Слайд 14</vt:lpstr>
      <vt:lpstr>Беседы с детьми  «Деньги бывают…?» -  знакомство детей с деньгами. </vt:lpstr>
      <vt:lpstr>-     Беседы «О профессиях» - формирование элементарных знаний о профессии продавец, парикмахер, врач, шофёр, повар.  </vt:lpstr>
      <vt:lpstr>Сюжетно –ролевые игры «Играем в «профессии» </vt:lpstr>
      <vt:lpstr>Слайд 18</vt:lpstr>
      <vt:lpstr>Слайд 19</vt:lpstr>
      <vt:lpstr> «Звенящий поросенок»  формирование элементарных представлений о финансовой грамотности, знакомство с понятием копилка.</vt:lpstr>
      <vt:lpstr>Разукрась меня!</vt:lpstr>
      <vt:lpstr>Слайд 22</vt:lpstr>
      <vt:lpstr>    «Сложи денежку»  Цель: формировать у детей дошкольного возраста элементарные знания и представления о монетах и купюрах. формирование представлений о целостных образах предметов, продолжать учить детей складывать из частей целое. </vt:lpstr>
      <vt:lpstr> Чтение художественной литературы:  1. К.И Чуковский «Муха-Цокотуха»; 2. А. Романова «Чудеса в кошельке».</vt:lpstr>
      <vt:lpstr>Экскурсии  по детскому саду.</vt:lpstr>
      <vt:lpstr>   Исследовательская деятельность(экспериментирование)        «Вода и деньги».</vt:lpstr>
      <vt:lpstr>Вывод:</vt:lpstr>
      <vt:lpstr>Слайд 28</vt:lpstr>
      <vt:lpstr>Слайд 29</vt:lpstr>
    </vt:vector>
  </TitlesOfParts>
  <Company>МУБиНТ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презентаций</dc:title>
  <dc:creator>Дизайнер</dc:creator>
  <cp:lastModifiedBy>User</cp:lastModifiedBy>
  <cp:revision>392</cp:revision>
  <dcterms:created xsi:type="dcterms:W3CDTF">2004-06-18T10:43:38Z</dcterms:created>
  <dcterms:modified xsi:type="dcterms:W3CDTF">2022-04-03T04:01:36Z</dcterms:modified>
</cp:coreProperties>
</file>