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87" r:id="rId2"/>
    <p:sldId id="277" r:id="rId3"/>
    <p:sldId id="264" r:id="rId4"/>
    <p:sldId id="267" r:id="rId5"/>
    <p:sldId id="268" r:id="rId6"/>
    <p:sldId id="259" r:id="rId7"/>
    <p:sldId id="269" r:id="rId8"/>
    <p:sldId id="270" r:id="rId9"/>
    <p:sldId id="271" r:id="rId10"/>
    <p:sldId id="266" r:id="rId11"/>
    <p:sldId id="261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72" r:id="rId27"/>
    <p:sldId id="276" r:id="rId28"/>
    <p:sldId id="278" r:id="rId29"/>
  </p:sldIdLst>
  <p:sldSz cx="3600450" cy="2520950"/>
  <p:notesSz cx="6858000" cy="9945688"/>
  <p:defaultTextStyle>
    <a:defPPr>
      <a:defRPr lang="ru-RU"/>
    </a:defPPr>
    <a:lvl1pPr marL="0" algn="l" defTabSz="3497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4879" algn="l" defTabSz="3497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49758" algn="l" defTabSz="3497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4637" algn="l" defTabSz="3497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99516" algn="l" defTabSz="3497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74395" algn="l" defTabSz="3497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49274" algn="l" defTabSz="3497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24153" algn="l" defTabSz="3497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399032" algn="l" defTabSz="349758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24" autoAdjust="0"/>
  </p:normalViewPr>
  <p:slideViewPr>
    <p:cSldViewPr>
      <p:cViewPr varScale="1">
        <p:scale>
          <a:sx n="300" d="100"/>
          <a:sy n="300" d="100"/>
        </p:scale>
        <p:origin x="-1854" y="-84"/>
      </p:cViewPr>
      <p:guideLst>
        <p:guide orient="horz" pos="794"/>
        <p:guide pos="1134"/>
      </p:guideLst>
    </p:cSldViewPr>
  </p:slideViewPr>
  <p:outlineViewPr>
    <p:cViewPr>
      <p:scale>
        <a:sx n="33" d="100"/>
        <a:sy n="33" d="100"/>
      </p:scale>
      <p:origin x="240" y="3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16D88-2FAB-4E5E-9D1F-ACEEF68AED73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6125"/>
            <a:ext cx="53244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2DD99-43AA-4929-A231-BEF9EBEC0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34975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4879" algn="l" defTabSz="34975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9758" algn="l" defTabSz="34975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24637" algn="l" defTabSz="34975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99516" algn="l" defTabSz="34975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74395" algn="l" defTabSz="34975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49274" algn="l" defTabSz="34975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24153" algn="l" defTabSz="34975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99032" algn="l" defTabSz="34975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10026" y="504190"/>
            <a:ext cx="3091586" cy="672253"/>
          </a:xfrm>
          <a:ln>
            <a:noFill/>
          </a:ln>
        </p:spPr>
        <p:txBody>
          <a:bodyPr vert="horz" tIns="0" rIns="699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1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210026" y="1186786"/>
            <a:ext cx="3092787" cy="644243"/>
          </a:xfrm>
        </p:spPr>
        <p:txBody>
          <a:bodyPr lIns="0" rIns="6995"/>
          <a:lstStyle>
            <a:lvl1pPr marL="0" marR="17488" indent="0" algn="r">
              <a:buNone/>
              <a:defRPr>
                <a:solidFill>
                  <a:schemeClr val="tx1"/>
                </a:solidFill>
              </a:defRPr>
            </a:lvl1pPr>
            <a:lvl2pPr marL="174879" indent="0" algn="ctr">
              <a:buNone/>
            </a:lvl2pPr>
            <a:lvl3pPr marL="349758" indent="0" algn="ctr">
              <a:buNone/>
            </a:lvl3pPr>
            <a:lvl4pPr marL="524637" indent="0" algn="ctr">
              <a:buNone/>
            </a:lvl4pPr>
            <a:lvl5pPr marL="699516" indent="0" algn="ctr">
              <a:buNone/>
            </a:lvl5pPr>
            <a:lvl6pPr marL="874395" indent="0" algn="ctr">
              <a:buNone/>
            </a:lvl6pPr>
            <a:lvl7pPr marL="1049274" indent="0" algn="ctr">
              <a:buNone/>
            </a:lvl7pPr>
            <a:lvl8pPr marL="1224153" indent="0" algn="ctr">
              <a:buNone/>
            </a:lvl8pPr>
            <a:lvl9pPr marL="139903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604-7E09-4E84-BD83-2656FF834D5B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288A-579C-4B8F-863C-3E984F767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604-7E09-4E84-BD83-2656FF834D5B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288A-579C-4B8F-863C-3E984F767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10326" y="336127"/>
            <a:ext cx="810101" cy="191580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0023" y="336127"/>
            <a:ext cx="2370296" cy="191580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604-7E09-4E84-BD83-2656FF834D5B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288A-579C-4B8F-863C-3E984F767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604-7E09-4E84-BD83-2656FF834D5B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288A-579C-4B8F-863C-3E984F767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26" y="484022"/>
            <a:ext cx="3060383" cy="500829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1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8826" y="994214"/>
            <a:ext cx="3060383" cy="554959"/>
          </a:xfrm>
        </p:spPr>
        <p:txBody>
          <a:bodyPr lIns="17488" rIns="17488" anchor="t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604-7E09-4E84-BD83-2656FF834D5B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288A-579C-4B8F-863C-3E984F767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3" y="258818"/>
            <a:ext cx="3240405" cy="42015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0022" y="705809"/>
            <a:ext cx="1590199" cy="1630214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30229" y="705809"/>
            <a:ext cx="1590199" cy="1630214"/>
          </a:xfrm>
        </p:spPr>
        <p:txBody>
          <a:bodyPr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604-7E09-4E84-BD83-2656FF834D5B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288A-579C-4B8F-863C-3E984F767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3" y="258818"/>
            <a:ext cx="3240405" cy="420158"/>
          </a:xfrm>
        </p:spPr>
        <p:txBody>
          <a:bodyPr tIns="17488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023" y="681975"/>
            <a:ext cx="1590824" cy="242373"/>
          </a:xfrm>
        </p:spPr>
        <p:txBody>
          <a:bodyPr lIns="17488" tIns="0" rIns="17488" bIns="0" anchor="ctr">
            <a:noAutofit/>
          </a:bodyPr>
          <a:lstStyle>
            <a:lvl1pPr marL="0" indent="0">
              <a:buNone/>
              <a:defRPr sz="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00" b="1"/>
            </a:lvl2pPr>
            <a:lvl3pPr>
              <a:buNone/>
              <a:defRPr sz="700" b="1"/>
            </a:lvl3pPr>
            <a:lvl4pPr>
              <a:buNone/>
              <a:defRPr sz="600" b="1"/>
            </a:lvl4pPr>
            <a:lvl5pPr>
              <a:buNone/>
              <a:defRPr sz="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828979" y="683633"/>
            <a:ext cx="1591449" cy="240715"/>
          </a:xfrm>
        </p:spPr>
        <p:txBody>
          <a:bodyPr lIns="17488" tIns="0" rIns="17488" bIns="0" anchor="ctr"/>
          <a:lstStyle>
            <a:lvl1pPr marL="0" indent="0">
              <a:buNone/>
              <a:defRPr sz="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800" b="1"/>
            </a:lvl2pPr>
            <a:lvl3pPr>
              <a:buNone/>
              <a:defRPr sz="700" b="1"/>
            </a:lvl3pPr>
            <a:lvl4pPr>
              <a:buNone/>
              <a:defRPr sz="600" b="1"/>
            </a:lvl4pPr>
            <a:lvl5pPr>
              <a:buNone/>
              <a:defRPr sz="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80023" y="924348"/>
            <a:ext cx="1590824" cy="1413658"/>
          </a:xfrm>
        </p:spPr>
        <p:txBody>
          <a:bodyPr tIns="0"/>
          <a:lstStyle>
            <a:lvl1pPr>
              <a:defRPr sz="8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828979" y="924348"/>
            <a:ext cx="1591449" cy="1413658"/>
          </a:xfrm>
        </p:spPr>
        <p:txBody>
          <a:bodyPr tIns="0"/>
          <a:lstStyle>
            <a:lvl1pPr>
              <a:defRPr sz="8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604-7E09-4E84-BD83-2656FF834D5B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288A-579C-4B8F-863C-3E984F767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2" y="258818"/>
            <a:ext cx="3270409" cy="420158"/>
          </a:xfrm>
        </p:spPr>
        <p:txBody>
          <a:bodyPr vert="horz" tIns="174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604-7E09-4E84-BD83-2656FF834D5B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288A-579C-4B8F-863C-3E984F767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604-7E09-4E84-BD83-2656FF834D5B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288A-579C-4B8F-863C-3E984F767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4" y="189072"/>
            <a:ext cx="1080135" cy="42716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70034" y="616232"/>
            <a:ext cx="1080135" cy="1680633"/>
          </a:xfrm>
        </p:spPr>
        <p:txBody>
          <a:bodyPr lIns="6995" rIns="6995"/>
          <a:lstStyle>
            <a:lvl1pPr marL="0" indent="0" algn="l">
              <a:buNone/>
              <a:defRPr sz="500"/>
            </a:lvl1pPr>
            <a:lvl2pPr indent="0" algn="l">
              <a:buNone/>
              <a:defRPr sz="500"/>
            </a:lvl2pPr>
            <a:lvl3pPr indent="0" algn="l">
              <a:buNone/>
              <a:defRPr sz="400"/>
            </a:lvl3pPr>
            <a:lvl4pPr indent="0" algn="l">
              <a:buNone/>
              <a:defRPr sz="300"/>
            </a:lvl4pPr>
            <a:lvl5pPr indent="0" algn="l">
              <a:buNone/>
              <a:defRPr sz="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07676" y="616232"/>
            <a:ext cx="2012752" cy="1680633"/>
          </a:xfrm>
        </p:spPr>
        <p:txBody>
          <a:bodyPr tIns="0"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7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604-7E09-4E84-BD83-2656FF834D5B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288A-579C-4B8F-863C-3E984F7672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1246515" y="407321"/>
            <a:ext cx="2070259" cy="151257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6" tIns="17488" rIns="34976" bIns="1748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3151628" y="1970211"/>
            <a:ext cx="61208" cy="5714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6" tIns="17488" rIns="34976" bIns="1748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" y="432655"/>
            <a:ext cx="871309" cy="581760"/>
          </a:xfrm>
        </p:spPr>
        <p:txBody>
          <a:bodyPr vert="horz" lIns="17488" tIns="17488" rIns="17488" bIns="17488" anchor="b"/>
          <a:lstStyle>
            <a:lvl1pPr algn="l"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0030" y="1039840"/>
            <a:ext cx="870109" cy="801102"/>
          </a:xfrm>
        </p:spPr>
        <p:txBody>
          <a:bodyPr lIns="24483" rIns="17488" bIns="17488" anchor="t"/>
          <a:lstStyle>
            <a:lvl1pPr marL="0" indent="0" algn="l">
              <a:spcBef>
                <a:spcPts val="96"/>
              </a:spcBef>
              <a:buFontTx/>
              <a:buNone/>
              <a:defRPr sz="500"/>
            </a:lvl1pPr>
            <a:lvl2pPr>
              <a:defRPr sz="500"/>
            </a:lvl2pPr>
            <a:lvl3pPr>
              <a:defRPr sz="400"/>
            </a:lvl3pPr>
            <a:lvl4pPr>
              <a:defRPr sz="300"/>
            </a:lvl4pPr>
            <a:lvl5pPr>
              <a:defRPr sz="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1604-7E09-4E84-BD83-2656FF834D5B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180398" y="2336547"/>
            <a:ext cx="240030" cy="134217"/>
          </a:xfrm>
        </p:spPr>
        <p:txBody>
          <a:bodyPr/>
          <a:lstStyle/>
          <a:p>
            <a:fld id="{AF63288A-579C-4B8F-863C-3E984F7672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1372531" y="440933"/>
            <a:ext cx="1818227" cy="1445345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3751" y="2138139"/>
            <a:ext cx="3607951" cy="3828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6" tIns="17488" rIns="34976" bIns="1748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1725216" y="2286362"/>
            <a:ext cx="1875234" cy="2345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6" tIns="17488" rIns="34976" bIns="1748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3751" y="-2626"/>
            <a:ext cx="3607951" cy="3828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6" tIns="17488" rIns="34976" bIns="1748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1725216" y="-2626"/>
            <a:ext cx="1875234" cy="2345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6" tIns="17488" rIns="34976" bIns="17488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0023" y="258818"/>
            <a:ext cx="3240405" cy="420158"/>
          </a:xfrm>
          <a:prstGeom prst="rect">
            <a:avLst/>
          </a:prstGeom>
        </p:spPr>
        <p:txBody>
          <a:bodyPr vert="horz" lIns="0" tIns="17488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180023" y="711468"/>
            <a:ext cx="3240405" cy="1613408"/>
          </a:xfrm>
          <a:prstGeom prst="rect">
            <a:avLst/>
          </a:prstGeom>
        </p:spPr>
        <p:txBody>
          <a:bodyPr vert="horz" lIns="34976" tIns="17488" rIns="34976" bIns="17488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180023" y="2336547"/>
            <a:ext cx="840105" cy="1342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771604-7E09-4E84-BD83-2656FF834D5B}" type="datetimeFigureOut">
              <a:rPr lang="ru-RU" smtClean="0"/>
              <a:pPr/>
              <a:t>03.04.2022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1050131" y="2336547"/>
            <a:ext cx="1320165" cy="1342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3120390" y="2336547"/>
            <a:ext cx="300038" cy="13421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63288A-579C-4B8F-863C-3E984F7672F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7488" y="74404"/>
            <a:ext cx="3614841" cy="2386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19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04927" indent="-104927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44831" indent="-9443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" indent="-9443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454685" indent="-8044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559613" indent="-8044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664540" indent="-8044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734492" indent="-6995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39419" indent="-69952" algn="l" rtl="0" eaLnBrk="1" latinLnBrk="0" hangingPunct="1">
        <a:spcBef>
          <a:spcPct val="20000"/>
        </a:spcBef>
        <a:buClr>
          <a:schemeClr val="tx2"/>
        </a:buClr>
        <a:buChar char="•"/>
        <a:defRPr kumimoji="0"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944347" indent="-6995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74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49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246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8743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Красная книга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100" b="1" i="1" dirty="0" smtClean="0">
                <a:solidFill>
                  <a:schemeClr val="accent1">
                    <a:lumMod val="50000"/>
                  </a:schemeClr>
                </a:solidFill>
              </a:rPr>
              <a:t>Млекопитающие </a:t>
            </a:r>
          </a:p>
          <a:p>
            <a:pPr algn="ctr">
              <a:buNone/>
            </a:pPr>
            <a:r>
              <a:rPr lang="ru-RU" sz="1100" dirty="0" smtClean="0"/>
              <a:t>(в книгу занесено 17 видов)</a:t>
            </a:r>
          </a:p>
          <a:p>
            <a:pPr algn="ctr">
              <a:buNone/>
            </a:pPr>
            <a:r>
              <a:rPr lang="ru-RU" sz="2100" b="1" i="1" dirty="0" smtClean="0">
                <a:solidFill>
                  <a:schemeClr val="accent1">
                    <a:lumMod val="50000"/>
                  </a:schemeClr>
                </a:solidFill>
              </a:rPr>
              <a:t>Иркутской области</a:t>
            </a:r>
          </a:p>
          <a:p>
            <a:pPr algn="r">
              <a:buNone/>
            </a:pPr>
            <a:endParaRPr lang="ru-RU" sz="1400" dirty="0" smtClean="0"/>
          </a:p>
          <a:p>
            <a:pPr algn="r">
              <a:buNone/>
            </a:pPr>
            <a:r>
              <a:rPr lang="ru-RU" sz="800" dirty="0" smtClean="0"/>
              <a:t>Подготовили на педсовет:</a:t>
            </a:r>
          </a:p>
          <a:p>
            <a:pPr algn="r">
              <a:buNone/>
            </a:pPr>
            <a:r>
              <a:rPr lang="ru-RU" sz="800" dirty="0" smtClean="0"/>
              <a:t>Иванова А.В., </a:t>
            </a:r>
            <a:r>
              <a:rPr lang="ru-RU" sz="800" dirty="0" err="1" smtClean="0"/>
              <a:t>Корнило</a:t>
            </a:r>
            <a:r>
              <a:rPr lang="ru-RU" sz="800" dirty="0" smtClean="0"/>
              <a:t> Л.Н.,</a:t>
            </a:r>
          </a:p>
          <a:p>
            <a:pPr algn="r">
              <a:buNone/>
            </a:pPr>
            <a:r>
              <a:rPr lang="ru-RU" sz="800" dirty="0" smtClean="0"/>
              <a:t> Скворцова Е.Г,  </a:t>
            </a:r>
            <a:r>
              <a:rPr lang="ru-RU" sz="800" dirty="0" err="1" smtClean="0"/>
              <a:t>Гурбатова</a:t>
            </a:r>
            <a:r>
              <a:rPr lang="ru-RU" sz="800" dirty="0" smtClean="0"/>
              <a:t> Е.В.,</a:t>
            </a:r>
          </a:p>
          <a:p>
            <a:pPr algn="r">
              <a:buNone/>
            </a:pPr>
            <a:r>
              <a:rPr lang="ru-RU" sz="800" dirty="0" smtClean="0"/>
              <a:t>Степанова  Л.Г.</a:t>
            </a:r>
            <a:endParaRPr lang="ru-RU" sz="800" dirty="0"/>
          </a:p>
        </p:txBody>
      </p:sp>
      <p:pic>
        <p:nvPicPr>
          <p:cNvPr id="4" name="Picture 2" descr="C:\Users\User\Desktop\расскраски\к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6437">
            <a:off x="362952" y="1634627"/>
            <a:ext cx="819818" cy="7878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8866" y="262592"/>
            <a:ext cx="1575221" cy="1738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34976" tIns="17488" rIns="34976" bIns="17488">
            <a:spAutoFit/>
          </a:bodyPr>
          <a:lstStyle/>
          <a:p>
            <a:r>
              <a:rPr lang="ru-RU" sz="900" dirty="0" smtClean="0"/>
              <a:t>          Красный волк. </a:t>
            </a:r>
            <a:endParaRPr lang="ru-RU" sz="900" dirty="0"/>
          </a:p>
        </p:txBody>
      </p:sp>
      <p:pic>
        <p:nvPicPr>
          <p:cNvPr id="4" name="Picture 6" descr="C:\Users\User\Desktop\расскраски\0006-005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3" y="508275"/>
            <a:ext cx="3195410" cy="194192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4552" y="78772"/>
            <a:ext cx="1912752" cy="2512919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1100" dirty="0"/>
              <a:t>В </a:t>
            </a:r>
            <a:r>
              <a:rPr lang="ru-RU" sz="1100" dirty="0" smtClean="0"/>
              <a:t>Иркутской области  </a:t>
            </a:r>
            <a:r>
              <a:rPr lang="ru-RU" sz="1100" dirty="0"/>
              <a:t>этот вид давно считается вымершим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Внешне красный волк похож </a:t>
            </a:r>
            <a:r>
              <a:rPr lang="ru-RU" sz="1100" dirty="0"/>
              <a:t>на лису, но повадки как у </a:t>
            </a:r>
            <a:r>
              <a:rPr lang="ru-RU" sz="1100" dirty="0" smtClean="0"/>
              <a:t>волка. Он </a:t>
            </a:r>
            <a:r>
              <a:rPr lang="ru-RU" sz="1100" dirty="0"/>
              <a:t>очень много </a:t>
            </a:r>
            <a:r>
              <a:rPr lang="ru-RU" sz="1100" dirty="0" smtClean="0"/>
              <a:t>скулит оказывается, </a:t>
            </a:r>
            <a:r>
              <a:rPr lang="ru-RU" sz="1100" dirty="0"/>
              <a:t>что </a:t>
            </a:r>
            <a:r>
              <a:rPr lang="ru-RU" sz="1100" dirty="0" smtClean="0"/>
              <a:t>он </a:t>
            </a:r>
            <a:r>
              <a:rPr lang="ru-RU" sz="1100" dirty="0"/>
              <a:t>так</a:t>
            </a:r>
            <a:r>
              <a:rPr lang="ru-RU" sz="1100" dirty="0" smtClean="0"/>
              <a:t>, </a:t>
            </a:r>
            <a:r>
              <a:rPr lang="ru-RU" sz="1100" dirty="0"/>
              <a:t>просто </a:t>
            </a:r>
            <a:r>
              <a:rPr lang="ru-RU" sz="1100" dirty="0" smtClean="0"/>
              <a:t>разговаривает.</a:t>
            </a:r>
          </a:p>
          <a:p>
            <a:r>
              <a:rPr lang="ru-RU" sz="1100" dirty="0" smtClean="0"/>
              <a:t>  </a:t>
            </a:r>
            <a:r>
              <a:rPr lang="ru-RU" sz="1100" dirty="0"/>
              <a:t>Е</a:t>
            </a:r>
            <a:r>
              <a:rPr lang="ru-RU" sz="1100" dirty="0" smtClean="0"/>
              <a:t>динственный красный волк в Приангарье</a:t>
            </a:r>
            <a:r>
              <a:rPr lang="ru-RU" sz="1100" dirty="0"/>
              <a:t> </a:t>
            </a:r>
            <a:r>
              <a:rPr lang="ru-RU" sz="1100" dirty="0" smtClean="0"/>
              <a:t>живет в настоящее время в Иркутске в зоогалерее.</a:t>
            </a:r>
          </a:p>
          <a:p>
            <a:endParaRPr lang="ru-RU" sz="1100" dirty="0"/>
          </a:p>
          <a:p>
            <a:r>
              <a:rPr lang="ru-RU" sz="1100" dirty="0"/>
              <a:t> </a:t>
            </a:r>
          </a:p>
          <a:p>
            <a:endParaRPr lang="ru-RU" dirty="0"/>
          </a:p>
        </p:txBody>
      </p:sp>
      <p:pic>
        <p:nvPicPr>
          <p:cNvPr id="4" name="Picture 7" descr="C:\Users\User\Desktop\расскраски\27573472-young-boy-on-a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74" y="525193"/>
            <a:ext cx="1251779" cy="14968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Манул</a:t>
            </a:r>
            <a:endParaRPr lang="ru-RU" b="1" i="1" u="sng" dirty="0"/>
          </a:p>
        </p:txBody>
      </p:sp>
      <p:pic>
        <p:nvPicPr>
          <p:cNvPr id="2050" name="Picture 2" descr="C:\Users\User\Desktop\расскраски\c36697a6f136f5a350acc18f4dd7ba3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38" y="711352"/>
            <a:ext cx="2305175" cy="161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522" y="183812"/>
            <a:ext cx="2137782" cy="2235920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1100" dirty="0" smtClean="0"/>
              <a:t>Хищное млекопитающее семейства кошачьих. Внешностью и размерами похож на домашнюю кошку, но отличается более коротким и массивным туловищем и лапами, а также длинным и густым светло-серым мехом. Округлые уши низко посажены по бокам головы. Длина головы и туловища составляет от 45 до 65 см, длина хвоста - от 21 до 31 см, масса составляет 2,5-4,5 кг.</a:t>
            </a:r>
            <a:endParaRPr lang="ru-RU" sz="1100" dirty="0"/>
          </a:p>
        </p:txBody>
      </p:sp>
      <p:pic>
        <p:nvPicPr>
          <p:cNvPr id="3" name="Picture 3" descr="C:\Users\User\Desktop\расскраски\детт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9876"/>
            <a:ext cx="1110501" cy="1337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Лось</a:t>
            </a:r>
            <a:endParaRPr lang="ru-RU" b="1" i="1" u="sng" dirty="0"/>
          </a:p>
        </p:txBody>
      </p:sp>
      <p:pic>
        <p:nvPicPr>
          <p:cNvPr id="4" name="Picture 9" descr="C:\Users\User\Desktop\расскраски\79652f855769c69b6f7d61d3da44e4c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54" y="711352"/>
            <a:ext cx="2640143" cy="161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393" y="0"/>
            <a:ext cx="1969010" cy="2405197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1100" b="1" dirty="0" smtClean="0"/>
              <a:t>Лось</a:t>
            </a:r>
            <a:r>
              <a:rPr lang="ru-RU" sz="1100" dirty="0" smtClean="0"/>
              <a:t> является крупнейшим лесным зверем нашей Родины. </a:t>
            </a:r>
            <a:r>
              <a:rPr lang="ru-RU" sz="1100" b="1" dirty="0" smtClean="0"/>
              <a:t>Лось</a:t>
            </a:r>
            <a:r>
              <a:rPr lang="ru-RU" sz="1100" dirty="0" smtClean="0"/>
              <a:t>, его еще называют сохатый, достигает в высоту 2 метра 15 см., и весит до 600 кг. Сам зверь имеет тёмно-бурый окрас, длинные ноги, туловище огромное, горбатое, голова крупная, с торчащими ушами. Самцы имеют характерное отличие – рога, и чем старше зверь, тем внушительнее рога.</a:t>
            </a:r>
            <a:endParaRPr lang="ru-RU" sz="1100" dirty="0"/>
          </a:p>
        </p:txBody>
      </p:sp>
      <p:pic>
        <p:nvPicPr>
          <p:cNvPr id="3" name="Picture 10" descr="C:\Users\User\Desktop\расскраски\depositphotos_328740808-stock-illustration-boy-in-blue-shirt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60" y="441167"/>
            <a:ext cx="703218" cy="1568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расскраски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84" y="215902"/>
            <a:ext cx="3265220" cy="2108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2037" y="183812"/>
            <a:ext cx="2165911" cy="2235920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1100" b="1" dirty="0" smtClean="0"/>
              <a:t>Соболь</a:t>
            </a:r>
            <a:r>
              <a:rPr lang="ru-RU" sz="1100" dirty="0" smtClean="0"/>
              <a:t> (</a:t>
            </a:r>
            <a:r>
              <a:rPr lang="ru-RU" sz="1100" dirty="0" err="1" smtClean="0"/>
              <a:t>Martes</a:t>
            </a:r>
            <a:r>
              <a:rPr lang="ru-RU" sz="1100" dirty="0" smtClean="0"/>
              <a:t> </a:t>
            </a:r>
            <a:r>
              <a:rPr lang="ru-RU" sz="1100" dirty="0" err="1" smtClean="0"/>
              <a:t>zibellina</a:t>
            </a:r>
            <a:r>
              <a:rPr lang="ru-RU" sz="1100" dirty="0" smtClean="0"/>
              <a:t>) — млекопитающее из отряда хищных (</a:t>
            </a:r>
            <a:r>
              <a:rPr lang="ru-RU" sz="1100" dirty="0" err="1" smtClean="0"/>
              <a:t>Carnivora</a:t>
            </a:r>
            <a:r>
              <a:rPr lang="ru-RU" sz="1100" dirty="0" smtClean="0"/>
              <a:t>), семейства куньих (</a:t>
            </a:r>
            <a:r>
              <a:rPr lang="ru-RU" sz="1100" dirty="0" err="1" smtClean="0"/>
              <a:t>Mustelidae</a:t>
            </a:r>
            <a:r>
              <a:rPr lang="ru-RU" sz="1100" dirty="0" smtClean="0"/>
              <a:t>), рода куниц (</a:t>
            </a:r>
            <a:r>
              <a:rPr lang="ru-RU" sz="1100" dirty="0" err="1" smtClean="0"/>
              <a:t>Martes</a:t>
            </a:r>
            <a:r>
              <a:rPr lang="ru-RU" sz="1100" dirty="0" smtClean="0"/>
              <a:t>), встречается повсеместно в таежной зоне Сибири, в зоне хвойных лесов. Длина тела </a:t>
            </a:r>
            <a:r>
              <a:rPr lang="ru-RU" sz="1100" b="1" dirty="0" smtClean="0"/>
              <a:t>соболя</a:t>
            </a:r>
            <a:r>
              <a:rPr lang="ru-RU" sz="1100" dirty="0" smtClean="0"/>
              <a:t> до 56 см, хвоста — до 20 см. Вес самцов может достигать 1,8 кг. Самки заметно меньше. Тело стройное, гибкое, с короткими толстыми ногами.</a:t>
            </a:r>
            <a:endParaRPr lang="ru-RU" sz="1100" dirty="0"/>
          </a:p>
        </p:txBody>
      </p:sp>
      <p:pic>
        <p:nvPicPr>
          <p:cNvPr id="3" name="Picture 12" descr="C:\Users\User\Desktop\расскраски\depositphotos_191069572-stock-illustration-happy-boy-pointing-fi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32" y="441166"/>
            <a:ext cx="935532" cy="195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Бурый медведь.</a:t>
            </a:r>
            <a:endParaRPr lang="ru-RU" b="1" i="1" u="sng" dirty="0"/>
          </a:p>
        </p:txBody>
      </p:sp>
      <p:pic>
        <p:nvPicPr>
          <p:cNvPr id="4" name="Picture 13" descr="C:\Users\User\Desktop\расскраски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22" y="711352"/>
            <a:ext cx="3072606" cy="161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89" y="262592"/>
            <a:ext cx="1715851" cy="52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8294" y="210072"/>
            <a:ext cx="2042133" cy="2114804"/>
          </a:xfrm>
        </p:spPr>
        <p:txBody>
          <a:bodyPr>
            <a:normAutofit lnSpcReduction="10000"/>
          </a:bodyPr>
          <a:lstStyle/>
          <a:p>
            <a:r>
              <a:rPr lang="ru-RU" sz="900" dirty="0" smtClean="0"/>
              <a:t>Бурый медведь </a:t>
            </a:r>
            <a:r>
              <a:rPr lang="en-US" sz="900" dirty="0" smtClean="0"/>
              <a:t>— </a:t>
            </a:r>
            <a:r>
              <a:rPr lang="ru-RU" sz="900" dirty="0" smtClean="0"/>
              <a:t>крупный зверь из отряда хищных </a:t>
            </a:r>
            <a:r>
              <a:rPr lang="en-US" sz="900" dirty="0" smtClean="0"/>
              <a:t>, </a:t>
            </a:r>
            <a:r>
              <a:rPr lang="ru-RU" sz="900" dirty="0" smtClean="0"/>
              <a:t>семейства медвежьих</a:t>
            </a:r>
            <a:r>
              <a:rPr lang="en-US" sz="900" dirty="0" smtClean="0"/>
              <a:t>, </a:t>
            </a:r>
            <a:r>
              <a:rPr lang="ru-RU" sz="900" dirty="0" smtClean="0"/>
              <a:t>рода медведей </a:t>
            </a:r>
            <a:r>
              <a:rPr lang="en-US" sz="900" dirty="0" smtClean="0"/>
              <a:t>.</a:t>
            </a:r>
            <a:endParaRPr lang="ru-RU" sz="900" dirty="0" smtClean="0"/>
          </a:p>
          <a:p>
            <a:r>
              <a:rPr lang="ru-RU" sz="900" dirty="0" smtClean="0"/>
              <a:t>Длина тела до 2,5 м, масса до 750 кг. Встав на дыбы, такой зверь достигает высоты 3 м. </a:t>
            </a:r>
          </a:p>
          <a:p>
            <a:r>
              <a:rPr lang="ru-RU" sz="900" dirty="0" smtClean="0"/>
              <a:t>Окраска этого вида медведей изменчива, встречаются почти черные, светло-палевые, желтые, ярко-рыжие животные. В одном помете у медведицы детеныши могут сильно различаться по окрасу. Линяет бурый медведь один раз в году — с мая по ноябрь — декабрь. </a:t>
            </a:r>
            <a:endParaRPr lang="ru-RU" sz="900" dirty="0"/>
          </a:p>
        </p:txBody>
      </p:sp>
      <p:pic>
        <p:nvPicPr>
          <p:cNvPr id="4" name="Picture 14" descr="C:\Users\User\Desktop\расскраски\hello_html_42396b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893" y="441166"/>
            <a:ext cx="1064261" cy="1659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8651" y="341372"/>
            <a:ext cx="646960" cy="204595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 lIns="34976" tIns="17488" rIns="34976" bIns="17488">
            <a:spAutoFit/>
          </a:bodyPr>
          <a:lstStyle/>
          <a:p>
            <a:endParaRPr lang="ru-RU" sz="1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7632"/>
            <a:ext cx="3178532" cy="1558812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endParaRPr lang="ru-RU" sz="900" u="sng" dirty="0" smtClean="0"/>
          </a:p>
          <a:p>
            <a:endParaRPr lang="ru-RU" sz="900" u="sng" dirty="0" smtClean="0"/>
          </a:p>
          <a:p>
            <a:endParaRPr lang="ru-RU" sz="900" u="sng" dirty="0" smtClean="0"/>
          </a:p>
          <a:p>
            <a:endParaRPr lang="ru-RU" sz="900" u="sng" dirty="0" smtClean="0"/>
          </a:p>
          <a:p>
            <a:endParaRPr lang="ru-RU" sz="900" u="sng" dirty="0" smtClean="0"/>
          </a:p>
          <a:p>
            <a:endParaRPr lang="ru-RU" sz="900" u="sng" dirty="0" smtClean="0"/>
          </a:p>
          <a:p>
            <a:r>
              <a:rPr lang="ru-RU" sz="900" b="1" i="1" u="sng" dirty="0" smtClean="0">
                <a:solidFill>
                  <a:srgbClr val="FF0000"/>
                </a:solidFill>
              </a:rPr>
              <a:t>Красный цвет </a:t>
            </a:r>
            <a:r>
              <a:rPr lang="ru-RU" sz="900" dirty="0" smtClean="0"/>
              <a:t>– это цвет опасности, означает “стоп, не губи”. </a:t>
            </a:r>
          </a:p>
          <a:p>
            <a:r>
              <a:rPr lang="ru-RU" sz="900" dirty="0" smtClean="0"/>
              <a:t>Он заставляет своей яркостью всех обратить внимание на указанную опасность, в данном случае предостерегает людей о возможных тяжёлых последствиях. </a:t>
            </a:r>
            <a:endParaRPr lang="ru-RU" sz="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36332"/>
            <a:ext cx="3536620" cy="358483"/>
          </a:xfrm>
          <a:prstGeom prst="rect">
            <a:avLst/>
          </a:prstGeom>
          <a:noFill/>
        </p:spPr>
        <p:txBody>
          <a:bodyPr wrap="square" lIns="34976" tIns="17488" rIns="34976" bIns="17488">
            <a:spAutoFit/>
          </a:bodyPr>
          <a:lstStyle/>
          <a:p>
            <a:pPr algn="ctr"/>
            <a:r>
              <a:rPr lang="ru-RU" sz="21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красная книга?</a:t>
            </a:r>
            <a:endParaRPr lang="ru-RU" sz="21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77713"/>
            <a:ext cx="3431690" cy="589315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900" b="1" i="1" u="sng" dirty="0" smtClean="0">
                <a:solidFill>
                  <a:srgbClr val="FF0000"/>
                </a:solidFill>
              </a:rPr>
              <a:t>Красная книга </a:t>
            </a:r>
            <a:r>
              <a:rPr lang="ru-RU" sz="900" dirty="0" smtClean="0"/>
              <a:t>- это </a:t>
            </a:r>
            <a:r>
              <a:rPr lang="ru-RU" sz="900" b="1" dirty="0" smtClean="0"/>
              <a:t>книга</a:t>
            </a:r>
            <a:r>
              <a:rPr lang="ru-RU" sz="900" dirty="0" smtClean="0"/>
              <a:t>, большой список в который занесены редкие животные, растения и грибы, которые находятся под угрозой исчезновения и требуют защиты и охраны.</a:t>
            </a:r>
            <a:endParaRPr lang="ru-RU" sz="900" dirty="0"/>
          </a:p>
        </p:txBody>
      </p:sp>
      <p:pic>
        <p:nvPicPr>
          <p:cNvPr id="8" name="Picture 2" descr="C:\Users\User\Desktop\расскраски\во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086" y="1575587"/>
            <a:ext cx="956364" cy="8403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Амурский тигр</a:t>
            </a:r>
            <a:endParaRPr lang="ru-RU" b="1" i="1" u="sng" dirty="0"/>
          </a:p>
        </p:txBody>
      </p:sp>
      <p:pic>
        <p:nvPicPr>
          <p:cNvPr id="1026" name="Picture 2" descr="C:\Users\User\Desktop\расскраски\тиг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28" y="711352"/>
            <a:ext cx="2765795" cy="161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0809" y="262592"/>
            <a:ext cx="2109641" cy="1897366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1100" b="1" i="1" dirty="0" smtClean="0"/>
              <a:t>Амурский тигр </a:t>
            </a:r>
            <a:r>
              <a:rPr lang="ru-RU" sz="1100" dirty="0" smtClean="0"/>
              <a:t>— хищник из семейства кошачьих, рода пантер, класса млекопитающих. Принадлежит к виду тигров, составляет отдельный подвид. По размеру почти как малолитражный автомобиль — 3 метра, а вес в три раза меньше — в среднем 220 кг. По природе самцы на четверть крупнее самок. </a:t>
            </a:r>
            <a:endParaRPr lang="ru-RU" sz="1100" dirty="0"/>
          </a:p>
        </p:txBody>
      </p:sp>
      <p:pic>
        <p:nvPicPr>
          <p:cNvPr id="3" name="Picture 7" descr="C:\Users\User\Desktop\расскраски\27573472-young-boy-on-a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74" y="525193"/>
            <a:ext cx="1251779" cy="149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err="1" smtClean="0"/>
              <a:t>Ольхонская</a:t>
            </a:r>
            <a:r>
              <a:rPr lang="ru-RU" b="1" i="1" u="sng" dirty="0" smtClean="0"/>
              <a:t> полёвка</a:t>
            </a:r>
            <a:endParaRPr lang="ru-RU" b="1" i="1" u="sng" dirty="0"/>
          </a:p>
        </p:txBody>
      </p:sp>
      <p:pic>
        <p:nvPicPr>
          <p:cNvPr id="2050" name="Picture 2" descr="C:\Users\User\Desktop\расскраски\МЫ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" y="735273"/>
            <a:ext cx="2698908" cy="1680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393" y="183812"/>
            <a:ext cx="2278426" cy="1974310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900" dirty="0" smtClean="0"/>
              <a:t>По внешнему виду это небольшой зверек. Длина тела 100-130 мм, длина хвоста 27-45 мм. Окраска спинной стороны тела серовато-песчаная, с охристым или рыжеватым оттенком в области головы. Брюшная сторона тела и лапы белые, с сероватым оттенком. От других видов полевок Иркутской области отличается светло-серой окраской, резко двуцветным и густо </a:t>
            </a:r>
            <a:r>
              <a:rPr lang="ru-RU" sz="900" dirty="0" err="1" smtClean="0"/>
              <a:t>обволошенным</a:t>
            </a:r>
            <a:r>
              <a:rPr lang="ru-RU" sz="900" dirty="0" smtClean="0"/>
              <a:t> хвостом, длинными, заходящими за край головы, </a:t>
            </a:r>
            <a:r>
              <a:rPr lang="ru-RU" sz="900" dirty="0" err="1" smtClean="0"/>
              <a:t>вибриссами</a:t>
            </a:r>
            <a:r>
              <a:rPr lang="ru-RU" sz="900" dirty="0" smtClean="0"/>
              <a:t>. Первоначально </a:t>
            </a:r>
            <a:r>
              <a:rPr lang="ru-RU" sz="900" dirty="0" err="1" smtClean="0"/>
              <a:t>ольхонская</a:t>
            </a:r>
            <a:r>
              <a:rPr lang="ru-RU" sz="900" dirty="0" smtClean="0"/>
              <a:t> полевка была описана как подвид серебристой полевки.</a:t>
            </a:r>
            <a:endParaRPr lang="ru-RU" sz="900" dirty="0"/>
          </a:p>
        </p:txBody>
      </p:sp>
      <p:pic>
        <p:nvPicPr>
          <p:cNvPr id="3" name="Picture 3" descr="C:\Users\User\Desktop\расскраски\детт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9876"/>
            <a:ext cx="1110501" cy="133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/>
              <a:t>Байкальская нерпа</a:t>
            </a:r>
            <a:endParaRPr lang="ru-RU" b="1" i="1" u="sng" dirty="0"/>
          </a:p>
        </p:txBody>
      </p:sp>
      <p:pic>
        <p:nvPicPr>
          <p:cNvPr id="3074" name="Picture 2" descr="C:\Users\User\Desktop\расскраски\НЕРП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22" y="711352"/>
            <a:ext cx="3072606" cy="161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5136" y="236332"/>
            <a:ext cx="2475314" cy="2405197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1100" dirty="0" smtClean="0"/>
              <a:t>Длина тела байкальской нерпы около 160 см. Рост продолжается до 17-20 лет (при средней продолжительности жизни 50-55 лет). Масса взрослого животного от 50 до 120 кг, максимальная – 150 кг. У нерпы длинная и густая шерсть, которая покрывает всё тело. Она отсутствует лишь около глаз и ноздрей. Волосы растут и на ластах. Пальцы соединяют перепонки. На передних лапах расположены сильные когти. Когти на задних лапах меньше</a:t>
            </a:r>
            <a:endParaRPr lang="ru-RU" sz="1100" dirty="0"/>
          </a:p>
        </p:txBody>
      </p:sp>
      <p:pic>
        <p:nvPicPr>
          <p:cNvPr id="3" name="Picture 4" descr="C:\Users\User\Desktop\расскраски\222222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399" y="616816"/>
            <a:ext cx="1153277" cy="1463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304" y="367633"/>
            <a:ext cx="2644099" cy="2620641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Есть много животных, которым наша помощь необходима сейчас. </a:t>
            </a: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Через десять, даже пять лет будет поздно – они исчезнут с лица Земли. В Красную книгу занесены растения и животные, которых осталось мало. </a:t>
            </a:r>
          </a:p>
          <a:p>
            <a:r>
              <a:rPr lang="ru-RU" sz="11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ничего не делать они могут исчезнуть совсем и люди, которые будут жить после нас, их не увидят.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Эти животные нуждаются в помощи человека. </a:t>
            </a:r>
          </a:p>
          <a:p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endParaRPr lang="ru-RU" sz="9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900" dirty="0" smtClean="0"/>
          </a:p>
          <a:p>
            <a:endParaRPr lang="ru-RU" sz="900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81857" cy="9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4976" tIns="17488" rIns="34976" bIns="17488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47" y="288852"/>
            <a:ext cx="2700356" cy="1943532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1200" dirty="0"/>
              <a:t>Любите родную природу –</a:t>
            </a:r>
          </a:p>
          <a:p>
            <a:r>
              <a:rPr lang="ru-RU" sz="1200" dirty="0"/>
              <a:t>Озера, леса и поля.</a:t>
            </a:r>
          </a:p>
          <a:p>
            <a:r>
              <a:rPr lang="ru-RU" sz="1200" dirty="0"/>
              <a:t>Ведь это же наша с тобою </a:t>
            </a:r>
          </a:p>
          <a:p>
            <a:r>
              <a:rPr lang="ru-RU" sz="1200" dirty="0"/>
              <a:t>Навеки родная земля.</a:t>
            </a:r>
          </a:p>
          <a:p>
            <a:r>
              <a:rPr lang="ru-RU" sz="1200" dirty="0"/>
              <a:t>На ней мы с тобою родились,</a:t>
            </a:r>
          </a:p>
          <a:p>
            <a:r>
              <a:rPr lang="ru-RU" sz="1200" dirty="0"/>
              <a:t>Живем мы с тобою на ней!</a:t>
            </a:r>
          </a:p>
          <a:p>
            <a:r>
              <a:rPr lang="ru-RU" sz="1200" dirty="0"/>
              <a:t>Так будем же, люди, все вместе</a:t>
            </a:r>
          </a:p>
          <a:p>
            <a:r>
              <a:rPr lang="ru-RU" sz="1200" dirty="0"/>
              <a:t>Мы к ней относиться </a:t>
            </a:r>
            <a:r>
              <a:rPr lang="ru-RU" sz="1200" dirty="0" smtClean="0"/>
              <a:t>добрей!</a:t>
            </a:r>
            <a:endParaRPr lang="ru-RU" sz="1200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</a:t>
            </a:r>
          </a:p>
          <a:p>
            <a:r>
              <a:rPr lang="ru-RU" dirty="0" smtClean="0"/>
              <a:t>                   </a:t>
            </a:r>
            <a:endParaRPr lang="ru-RU" sz="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305" y="656493"/>
            <a:ext cx="2812179" cy="1174091"/>
          </a:xfrm>
          <a:prstGeom prst="rect">
            <a:avLst/>
          </a:prstGeom>
          <a:noFill/>
        </p:spPr>
        <p:txBody>
          <a:bodyPr wrap="square" lIns="34976" tIns="17488" rIns="34976" bIns="17488">
            <a:spAutoFit/>
          </a:bodyPr>
          <a:lstStyle/>
          <a:p>
            <a:pPr algn="ctr"/>
            <a:r>
              <a:rPr lang="ru-RU" sz="3700" b="1" spc="38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Берегите природу!</a:t>
            </a:r>
            <a:endParaRPr lang="ru-RU" sz="3700" b="1" spc="38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017" y="236332"/>
            <a:ext cx="3234802" cy="1558812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1200" dirty="0"/>
              <a:t>В Красную книгу Иркутской области занесено 17 видов млекопитающих животных, из них трем присвоена </a:t>
            </a:r>
            <a:r>
              <a:rPr lang="ru-RU" sz="1200" dirty="0" smtClean="0"/>
              <a:t>первая </a:t>
            </a:r>
            <a:r>
              <a:rPr lang="ru-RU" sz="1200" dirty="0"/>
              <a:t>категория </a:t>
            </a:r>
            <a:r>
              <a:rPr lang="ru-RU" sz="1200" dirty="0" smtClean="0"/>
              <a:t>т.е. </a:t>
            </a:r>
            <a:r>
              <a:rPr lang="ru-RU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исчезающие </a:t>
            </a:r>
            <a:r>
              <a:rPr lang="ru-RU" sz="1200" dirty="0" smtClean="0"/>
              <a:t>виды это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снежный барс;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 снежный баран;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красный волк.  </a:t>
            </a:r>
            <a:endParaRPr lang="ru-RU" sz="1200" b="1" dirty="0" smtClean="0"/>
          </a:p>
          <a:p>
            <a:endParaRPr lang="ru-RU" sz="1500" dirty="0"/>
          </a:p>
        </p:txBody>
      </p:sp>
      <p:pic>
        <p:nvPicPr>
          <p:cNvPr id="4" name="Picture 2" descr="C:\Users\User\Desktop\расскраски\кн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611" y="1129175"/>
            <a:ext cx="1366364" cy="1313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47" y="341372"/>
            <a:ext cx="2812871" cy="186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6304" y="183812"/>
            <a:ext cx="2081525" cy="2045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34976" tIns="17488" rIns="34976" bIns="17488">
            <a:spAutoFit/>
          </a:bodyPr>
          <a:lstStyle/>
          <a:p>
            <a:r>
              <a:rPr lang="ru-RU" sz="1100" dirty="0" smtClean="0"/>
              <a:t>       Снежный </a:t>
            </a:r>
            <a:r>
              <a:rPr lang="ru-RU" sz="1100" dirty="0"/>
              <a:t>барс, или ирбис.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532" y="315112"/>
            <a:ext cx="3009772" cy="1851199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endParaRPr lang="ru-RU" sz="1100" dirty="0" smtClean="0"/>
          </a:p>
          <a:p>
            <a:r>
              <a:rPr lang="ru-RU" sz="1100" dirty="0" smtClean="0"/>
              <a:t> </a:t>
            </a:r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20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6363" y="446413"/>
            <a:ext cx="2475327" cy="1558812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900" b="1" dirty="0" err="1" smtClean="0">
                <a:cs typeface="DilleniaUPC" pitchFamily="18" charset="-34"/>
              </a:rPr>
              <a:t>И́рбис</a:t>
            </a:r>
            <a:r>
              <a:rPr lang="ru-RU" sz="900" dirty="0" smtClean="0">
                <a:cs typeface="DilleniaUPC" pitchFamily="18" charset="-34"/>
              </a:rPr>
              <a:t>, или </a:t>
            </a:r>
            <a:r>
              <a:rPr lang="ru-RU" sz="900" b="1" dirty="0" err="1" smtClean="0">
                <a:cs typeface="DilleniaUPC" pitchFamily="18" charset="-34"/>
              </a:rPr>
              <a:t>сне́жный</a:t>
            </a:r>
            <a:r>
              <a:rPr lang="ru-RU" sz="900" b="1" dirty="0" smtClean="0">
                <a:cs typeface="DilleniaUPC" pitchFamily="18" charset="-34"/>
              </a:rPr>
              <a:t> барс</a:t>
            </a:r>
            <a:r>
              <a:rPr lang="ru-RU" sz="900" dirty="0" smtClean="0">
                <a:cs typeface="DilleniaUPC" pitchFamily="18" charset="-34"/>
              </a:rPr>
              <a:t>, или </a:t>
            </a:r>
            <a:r>
              <a:rPr lang="ru-RU" sz="900" b="1" dirty="0" smtClean="0">
                <a:cs typeface="DilleniaUPC" pitchFamily="18" charset="-34"/>
              </a:rPr>
              <a:t>снежный леопард</a:t>
            </a:r>
            <a:r>
              <a:rPr lang="ru-RU" sz="900" dirty="0" smtClean="0">
                <a:cs typeface="DilleniaUPC" pitchFamily="18" charset="-34"/>
              </a:rPr>
              <a:t>— крупное хищное  млекопитающее животное семейства кошачьих.</a:t>
            </a:r>
          </a:p>
          <a:p>
            <a:r>
              <a:rPr lang="ru-RU" sz="900" dirty="0" smtClean="0">
                <a:cs typeface="DilleniaUPC" pitchFamily="18" charset="-34"/>
              </a:rPr>
              <a:t>Ирбис отличается тонким, длинным, гибким телом, относительно короткими лапами, небольшой головой и очень длинным хвостом. Достигая вместе с хвостом длины 200—230 см, имеет массу до 55 кг. Окраска меха светлая дымчато-серая с кольцеобразными и сплошными тёмными пятнами. </a:t>
            </a:r>
            <a:endParaRPr lang="ru-RU" sz="900" dirty="0">
              <a:cs typeface="DilleniaUPC" pitchFamily="18" charset="-34"/>
            </a:endParaRPr>
          </a:p>
        </p:txBody>
      </p:sp>
      <p:pic>
        <p:nvPicPr>
          <p:cNvPr id="7" name="Picture 3" descr="C:\Users\User\Desktop\расскраски\детт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9876"/>
            <a:ext cx="984492" cy="11854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47" y="498933"/>
            <a:ext cx="2841000" cy="165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176" y="236332"/>
            <a:ext cx="1686898" cy="219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4976" tIns="17488" rIns="34976" bIns="17488">
            <a:spAutoFit/>
          </a:bodyPr>
          <a:lstStyle/>
          <a:p>
            <a:r>
              <a:rPr lang="ru-RU" sz="1200" dirty="0"/>
              <a:t> Снежный </a:t>
            </a:r>
            <a:r>
              <a:rPr lang="ru-RU" sz="1200" dirty="0" smtClean="0"/>
              <a:t>баран. </a:t>
            </a:r>
            <a:endParaRPr lang="ru-RU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89" y="341372"/>
            <a:ext cx="2869129" cy="191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62799" y="236332"/>
            <a:ext cx="815733" cy="143039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dirty="0"/>
              <a:t> </a:t>
            </a:r>
            <a:endParaRPr lang="ru-RU" sz="9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908" y="262592"/>
            <a:ext cx="2306542" cy="2405197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1100" dirty="0"/>
              <a:t> </a:t>
            </a:r>
            <a:r>
              <a:rPr lang="ru-RU" sz="1100" b="1" i="1" u="sng" dirty="0"/>
              <a:t>Снежный баран </a:t>
            </a:r>
            <a:r>
              <a:rPr lang="ru-RU" sz="1100" dirty="0"/>
              <a:t>- это мощное животное. </a:t>
            </a:r>
            <a:r>
              <a:rPr lang="ru-RU" sz="1100" dirty="0" smtClean="0"/>
              <a:t> Вес </a:t>
            </a:r>
            <a:r>
              <a:rPr lang="ru-RU" sz="1100" dirty="0"/>
              <a:t>может доходить до 140 кг. </a:t>
            </a:r>
            <a:r>
              <a:rPr lang="ru-RU" sz="1100" dirty="0" smtClean="0"/>
              <a:t>  У них </a:t>
            </a:r>
            <a:r>
              <a:rPr lang="ru-RU" sz="1100" dirty="0"/>
              <a:t>есть толстые могучие </a:t>
            </a:r>
            <a:r>
              <a:rPr lang="ru-RU" sz="1100" dirty="0" smtClean="0"/>
              <a:t> рога, которые </a:t>
            </a:r>
            <a:r>
              <a:rPr lang="ru-RU" sz="1100" dirty="0"/>
              <a:t>растут всю жизнь</a:t>
            </a:r>
            <a:r>
              <a:rPr lang="ru-RU" sz="1100" dirty="0" smtClean="0"/>
              <a:t>. </a:t>
            </a:r>
            <a:r>
              <a:rPr lang="ru-RU" sz="1100" dirty="0"/>
              <a:t>Ноги сильные, голова небольшая. Окраска может быть и светлой и бурой, зависит от среды обитания. У них острое зрение и обоняние. </a:t>
            </a:r>
            <a:endParaRPr lang="ru-RU" sz="1100" dirty="0" smtClean="0"/>
          </a:p>
          <a:p>
            <a:r>
              <a:rPr lang="ru-RU" sz="1100" dirty="0" smtClean="0"/>
              <a:t>Бараны — это умные животные, ловкие, осторожные. Отлично бегают по скалам, а пещеры используют  для отдыха, как временное убежище.</a:t>
            </a:r>
            <a:endParaRPr lang="ru-RU" sz="1100" dirty="0"/>
          </a:p>
        </p:txBody>
      </p:sp>
      <p:pic>
        <p:nvPicPr>
          <p:cNvPr id="3" name="Picture 4" descr="C:\Users\User\Desktop\расскраски\222222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74" y="616816"/>
            <a:ext cx="1153277" cy="14635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661" y="262592"/>
            <a:ext cx="2897257" cy="1897366"/>
          </a:xfrm>
          <a:prstGeom prst="rect">
            <a:avLst/>
          </a:prstGeom>
        </p:spPr>
        <p:txBody>
          <a:bodyPr wrap="square" lIns="34976" tIns="17488" rIns="34976" bIns="17488">
            <a:spAutoFit/>
          </a:bodyPr>
          <a:lstStyle/>
          <a:p>
            <a:r>
              <a:rPr lang="ru-RU" sz="1100" dirty="0"/>
              <a:t>Летом снежный баран питается зеленой травой, а зимой - лишайником, мхом, ветками кустарников. Осенью ест ягоды — бруснику, голубику. Баран неприхотливое в пище </a:t>
            </a:r>
            <a:r>
              <a:rPr lang="ru-RU" sz="1100" dirty="0" smtClean="0"/>
              <a:t>животное</a:t>
            </a:r>
            <a:r>
              <a:rPr lang="ru-RU" sz="1100" dirty="0"/>
              <a:t>.</a:t>
            </a:r>
            <a:r>
              <a:rPr lang="ru-RU" sz="1100" dirty="0" smtClean="0"/>
              <a:t> Основным </a:t>
            </a:r>
            <a:r>
              <a:rPr lang="ru-RU" sz="1100" dirty="0"/>
              <a:t>зимним кормом является </a:t>
            </a:r>
            <a:r>
              <a:rPr lang="ru-RU" sz="1100" dirty="0" smtClean="0"/>
              <a:t>ягель (мох). </a:t>
            </a:r>
          </a:p>
          <a:p>
            <a:r>
              <a:rPr lang="ru-RU" sz="1100" dirty="0" smtClean="0"/>
              <a:t>У </a:t>
            </a:r>
            <a:r>
              <a:rPr lang="ru-RU" sz="1100" dirty="0"/>
              <a:t>снежного барана есть враги: волк, росомаха, рысь, бурый медведь, беркут, орлан. На горных скалах их враги не достанут, а внизу сразу же догонят. Живут снежные бараны до 18 лет.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6760952</TotalTime>
  <Words>979</Words>
  <Application>Microsoft Office PowerPoint</Application>
  <PresentationFormat>Произвольный</PresentationFormat>
  <Paragraphs>84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Красная книга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Манул</vt:lpstr>
      <vt:lpstr>Слайд 13</vt:lpstr>
      <vt:lpstr>Лось</vt:lpstr>
      <vt:lpstr>Слайд 15</vt:lpstr>
      <vt:lpstr>Слайд 16</vt:lpstr>
      <vt:lpstr>Слайд 17</vt:lpstr>
      <vt:lpstr>Бурый медведь.</vt:lpstr>
      <vt:lpstr> </vt:lpstr>
      <vt:lpstr>Амурский тигр</vt:lpstr>
      <vt:lpstr>Слайд 21</vt:lpstr>
      <vt:lpstr>Ольхонская полёвка</vt:lpstr>
      <vt:lpstr>Слайд 23</vt:lpstr>
      <vt:lpstr>Байкальская нерпа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 Красной книги  Иркутской области</dc:title>
  <dc:creator>DNS</dc:creator>
  <cp:lastModifiedBy>User</cp:lastModifiedBy>
  <cp:revision>41</cp:revision>
  <dcterms:created xsi:type="dcterms:W3CDTF">2013-11-29T16:45:06Z</dcterms:created>
  <dcterms:modified xsi:type="dcterms:W3CDTF">2022-04-03T05:10:17Z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151212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