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66" r:id="rId14"/>
  </p:sldIdLst>
  <p:sldSz cx="2879725" cy="1800225"/>
  <p:notesSz cx="6858000" cy="9144000"/>
  <p:defaultTextStyle>
    <a:defPPr>
      <a:defRPr lang="ru-RU"/>
    </a:defPPr>
    <a:lvl1pPr marL="0" algn="l" defTabSz="267368" rtl="0" eaLnBrk="1" latinLnBrk="0" hangingPunct="1">
      <a:defRPr sz="526" kern="1200">
        <a:solidFill>
          <a:schemeClr val="tx1"/>
        </a:solidFill>
        <a:latin typeface="+mn-lt"/>
        <a:ea typeface="+mn-ea"/>
        <a:cs typeface="+mn-cs"/>
      </a:defRPr>
    </a:lvl1pPr>
    <a:lvl2pPr marL="133684" algn="l" defTabSz="267368" rtl="0" eaLnBrk="1" latinLnBrk="0" hangingPunct="1">
      <a:defRPr sz="526" kern="1200">
        <a:solidFill>
          <a:schemeClr val="tx1"/>
        </a:solidFill>
        <a:latin typeface="+mn-lt"/>
        <a:ea typeface="+mn-ea"/>
        <a:cs typeface="+mn-cs"/>
      </a:defRPr>
    </a:lvl2pPr>
    <a:lvl3pPr marL="267368" algn="l" defTabSz="267368" rtl="0" eaLnBrk="1" latinLnBrk="0" hangingPunct="1">
      <a:defRPr sz="526" kern="1200">
        <a:solidFill>
          <a:schemeClr val="tx1"/>
        </a:solidFill>
        <a:latin typeface="+mn-lt"/>
        <a:ea typeface="+mn-ea"/>
        <a:cs typeface="+mn-cs"/>
      </a:defRPr>
    </a:lvl3pPr>
    <a:lvl4pPr marL="401051" algn="l" defTabSz="267368" rtl="0" eaLnBrk="1" latinLnBrk="0" hangingPunct="1">
      <a:defRPr sz="526" kern="1200">
        <a:solidFill>
          <a:schemeClr val="tx1"/>
        </a:solidFill>
        <a:latin typeface="+mn-lt"/>
        <a:ea typeface="+mn-ea"/>
        <a:cs typeface="+mn-cs"/>
      </a:defRPr>
    </a:lvl4pPr>
    <a:lvl5pPr marL="534736" algn="l" defTabSz="267368" rtl="0" eaLnBrk="1" latinLnBrk="0" hangingPunct="1">
      <a:defRPr sz="526" kern="1200">
        <a:solidFill>
          <a:schemeClr val="tx1"/>
        </a:solidFill>
        <a:latin typeface="+mn-lt"/>
        <a:ea typeface="+mn-ea"/>
        <a:cs typeface="+mn-cs"/>
      </a:defRPr>
    </a:lvl5pPr>
    <a:lvl6pPr marL="668420" algn="l" defTabSz="267368" rtl="0" eaLnBrk="1" latinLnBrk="0" hangingPunct="1">
      <a:defRPr sz="526" kern="1200">
        <a:solidFill>
          <a:schemeClr val="tx1"/>
        </a:solidFill>
        <a:latin typeface="+mn-lt"/>
        <a:ea typeface="+mn-ea"/>
        <a:cs typeface="+mn-cs"/>
      </a:defRPr>
    </a:lvl6pPr>
    <a:lvl7pPr marL="802104" algn="l" defTabSz="267368" rtl="0" eaLnBrk="1" latinLnBrk="0" hangingPunct="1">
      <a:defRPr sz="526" kern="1200">
        <a:solidFill>
          <a:schemeClr val="tx1"/>
        </a:solidFill>
        <a:latin typeface="+mn-lt"/>
        <a:ea typeface="+mn-ea"/>
        <a:cs typeface="+mn-cs"/>
      </a:defRPr>
    </a:lvl7pPr>
    <a:lvl8pPr marL="935787" algn="l" defTabSz="267368" rtl="0" eaLnBrk="1" latinLnBrk="0" hangingPunct="1">
      <a:defRPr sz="526" kern="1200">
        <a:solidFill>
          <a:schemeClr val="tx1"/>
        </a:solidFill>
        <a:latin typeface="+mn-lt"/>
        <a:ea typeface="+mn-ea"/>
        <a:cs typeface="+mn-cs"/>
      </a:defRPr>
    </a:lvl8pPr>
    <a:lvl9pPr marL="1069471" algn="l" defTabSz="267368" rtl="0" eaLnBrk="1" latinLnBrk="0" hangingPunct="1">
      <a:defRPr sz="52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67" userDrawn="1">
          <p15:clr>
            <a:srgbClr val="A4A3A4"/>
          </p15:clr>
        </p15:guide>
        <p15:guide id="2" pos="9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651" autoAdjust="0"/>
    <p:restoredTop sz="94660"/>
  </p:normalViewPr>
  <p:slideViewPr>
    <p:cSldViewPr>
      <p:cViewPr varScale="1">
        <p:scale>
          <a:sx n="177" d="100"/>
          <a:sy n="177" d="100"/>
        </p:scale>
        <p:origin x="-960" y="-90"/>
      </p:cViewPr>
      <p:guideLst>
        <p:guide orient="horz" pos="567"/>
        <p:guide pos="90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106E0-70C4-4309-B7AC-19FCDCD64796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685800"/>
            <a:ext cx="5483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39F431-C8F5-4440-A03B-97C46CE1B5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267368" rtl="0" eaLnBrk="1" latinLnBrk="0" hangingPunct="1">
      <a:defRPr sz="351" kern="1200">
        <a:solidFill>
          <a:schemeClr val="tx1"/>
        </a:solidFill>
        <a:latin typeface="+mn-lt"/>
        <a:ea typeface="+mn-ea"/>
        <a:cs typeface="+mn-cs"/>
      </a:defRPr>
    </a:lvl1pPr>
    <a:lvl2pPr marL="133684" algn="l" defTabSz="267368" rtl="0" eaLnBrk="1" latinLnBrk="0" hangingPunct="1">
      <a:defRPr sz="351" kern="1200">
        <a:solidFill>
          <a:schemeClr val="tx1"/>
        </a:solidFill>
        <a:latin typeface="+mn-lt"/>
        <a:ea typeface="+mn-ea"/>
        <a:cs typeface="+mn-cs"/>
      </a:defRPr>
    </a:lvl2pPr>
    <a:lvl3pPr marL="267368" algn="l" defTabSz="267368" rtl="0" eaLnBrk="1" latinLnBrk="0" hangingPunct="1">
      <a:defRPr sz="351" kern="1200">
        <a:solidFill>
          <a:schemeClr val="tx1"/>
        </a:solidFill>
        <a:latin typeface="+mn-lt"/>
        <a:ea typeface="+mn-ea"/>
        <a:cs typeface="+mn-cs"/>
      </a:defRPr>
    </a:lvl3pPr>
    <a:lvl4pPr marL="401051" algn="l" defTabSz="267368" rtl="0" eaLnBrk="1" latinLnBrk="0" hangingPunct="1">
      <a:defRPr sz="351" kern="1200">
        <a:solidFill>
          <a:schemeClr val="tx1"/>
        </a:solidFill>
        <a:latin typeface="+mn-lt"/>
        <a:ea typeface="+mn-ea"/>
        <a:cs typeface="+mn-cs"/>
      </a:defRPr>
    </a:lvl4pPr>
    <a:lvl5pPr marL="534736" algn="l" defTabSz="267368" rtl="0" eaLnBrk="1" latinLnBrk="0" hangingPunct="1">
      <a:defRPr sz="351" kern="1200">
        <a:solidFill>
          <a:schemeClr val="tx1"/>
        </a:solidFill>
        <a:latin typeface="+mn-lt"/>
        <a:ea typeface="+mn-ea"/>
        <a:cs typeface="+mn-cs"/>
      </a:defRPr>
    </a:lvl5pPr>
    <a:lvl6pPr marL="668420" algn="l" defTabSz="267368" rtl="0" eaLnBrk="1" latinLnBrk="0" hangingPunct="1">
      <a:defRPr sz="351" kern="1200">
        <a:solidFill>
          <a:schemeClr val="tx1"/>
        </a:solidFill>
        <a:latin typeface="+mn-lt"/>
        <a:ea typeface="+mn-ea"/>
        <a:cs typeface="+mn-cs"/>
      </a:defRPr>
    </a:lvl6pPr>
    <a:lvl7pPr marL="802104" algn="l" defTabSz="267368" rtl="0" eaLnBrk="1" latinLnBrk="0" hangingPunct="1">
      <a:defRPr sz="351" kern="1200">
        <a:solidFill>
          <a:schemeClr val="tx1"/>
        </a:solidFill>
        <a:latin typeface="+mn-lt"/>
        <a:ea typeface="+mn-ea"/>
        <a:cs typeface="+mn-cs"/>
      </a:defRPr>
    </a:lvl7pPr>
    <a:lvl8pPr marL="935787" algn="l" defTabSz="267368" rtl="0" eaLnBrk="1" latinLnBrk="0" hangingPunct="1">
      <a:defRPr sz="351" kern="1200">
        <a:solidFill>
          <a:schemeClr val="tx1"/>
        </a:solidFill>
        <a:latin typeface="+mn-lt"/>
        <a:ea typeface="+mn-ea"/>
        <a:cs typeface="+mn-cs"/>
      </a:defRPr>
    </a:lvl8pPr>
    <a:lvl9pPr marL="1069471" algn="l" defTabSz="267368" rtl="0" eaLnBrk="1" latinLnBrk="0" hangingPunct="1">
      <a:defRPr sz="35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7388" y="685800"/>
            <a:ext cx="54832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9F431-C8F5-4440-A03B-97C46CE1B57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980" y="559237"/>
            <a:ext cx="2447767" cy="38588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1960" y="1020128"/>
            <a:ext cx="2015808" cy="4600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0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0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001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00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00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00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00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00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2087801" y="72093"/>
            <a:ext cx="647938" cy="153602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7" y="72093"/>
            <a:ext cx="1895819" cy="153602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479" y="1156812"/>
            <a:ext cx="2447767" cy="357544"/>
          </a:xfrm>
        </p:spPr>
        <p:txBody>
          <a:bodyPr anchor="t"/>
          <a:lstStyle>
            <a:lvl1pPr algn="l">
              <a:defRPr sz="875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7479" y="763013"/>
            <a:ext cx="2447767" cy="393799"/>
          </a:xfrm>
        </p:spPr>
        <p:txBody>
          <a:bodyPr anchor="b"/>
          <a:lstStyle>
            <a:lvl1pPr marL="0" indent="0">
              <a:buNone/>
              <a:defRPr sz="438">
                <a:solidFill>
                  <a:schemeClr val="tx1">
                    <a:tint val="75000"/>
                  </a:schemeClr>
                </a:solidFill>
              </a:defRPr>
            </a:lvl1pPr>
            <a:lvl2pPr marL="100034" indent="0">
              <a:buNone/>
              <a:defRPr sz="394">
                <a:solidFill>
                  <a:schemeClr val="tx1">
                    <a:tint val="75000"/>
                  </a:schemeClr>
                </a:solidFill>
              </a:defRPr>
            </a:lvl2pPr>
            <a:lvl3pPr marL="200067" indent="0">
              <a:buNone/>
              <a:defRPr sz="350">
                <a:solidFill>
                  <a:schemeClr val="tx1">
                    <a:tint val="75000"/>
                  </a:schemeClr>
                </a:solidFill>
              </a:defRPr>
            </a:lvl3pPr>
            <a:lvl4pPr marL="300101" indent="0">
              <a:buNone/>
              <a:defRPr sz="306">
                <a:solidFill>
                  <a:schemeClr val="tx1">
                    <a:tint val="75000"/>
                  </a:schemeClr>
                </a:solidFill>
              </a:defRPr>
            </a:lvl4pPr>
            <a:lvl5pPr marL="400134" indent="0">
              <a:buNone/>
              <a:defRPr sz="306">
                <a:solidFill>
                  <a:schemeClr val="tx1">
                    <a:tint val="75000"/>
                  </a:schemeClr>
                </a:solidFill>
              </a:defRPr>
            </a:lvl5pPr>
            <a:lvl6pPr marL="500168" indent="0">
              <a:buNone/>
              <a:defRPr sz="306">
                <a:solidFill>
                  <a:schemeClr val="tx1">
                    <a:tint val="75000"/>
                  </a:schemeClr>
                </a:solidFill>
              </a:defRPr>
            </a:lvl6pPr>
            <a:lvl7pPr marL="600201" indent="0">
              <a:buNone/>
              <a:defRPr sz="306">
                <a:solidFill>
                  <a:schemeClr val="tx1">
                    <a:tint val="75000"/>
                  </a:schemeClr>
                </a:solidFill>
              </a:defRPr>
            </a:lvl7pPr>
            <a:lvl8pPr marL="700235" indent="0">
              <a:buNone/>
              <a:defRPr sz="306">
                <a:solidFill>
                  <a:schemeClr val="tx1">
                    <a:tint val="75000"/>
                  </a:schemeClr>
                </a:solidFill>
              </a:defRPr>
            </a:lvl8pPr>
            <a:lvl9pPr marL="800268" indent="0">
              <a:buNone/>
              <a:defRPr sz="3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7" y="420053"/>
            <a:ext cx="1271879" cy="1188066"/>
          </a:xfrm>
        </p:spPr>
        <p:txBody>
          <a:bodyPr/>
          <a:lstStyle>
            <a:lvl1pPr>
              <a:defRPr sz="613"/>
            </a:lvl1pPr>
            <a:lvl2pPr>
              <a:defRPr sz="525"/>
            </a:lvl2pPr>
            <a:lvl3pPr>
              <a:defRPr sz="438"/>
            </a:lvl3pPr>
            <a:lvl4pPr>
              <a:defRPr sz="394"/>
            </a:lvl4pPr>
            <a:lvl5pPr>
              <a:defRPr sz="394"/>
            </a:lvl5pPr>
            <a:lvl6pPr>
              <a:defRPr sz="394"/>
            </a:lvl6pPr>
            <a:lvl7pPr>
              <a:defRPr sz="394"/>
            </a:lvl7pPr>
            <a:lvl8pPr>
              <a:defRPr sz="394"/>
            </a:lvl8pPr>
            <a:lvl9pPr>
              <a:defRPr sz="39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463861" y="420053"/>
            <a:ext cx="1271879" cy="1188066"/>
          </a:xfrm>
        </p:spPr>
        <p:txBody>
          <a:bodyPr/>
          <a:lstStyle>
            <a:lvl1pPr>
              <a:defRPr sz="613"/>
            </a:lvl1pPr>
            <a:lvl2pPr>
              <a:defRPr sz="525"/>
            </a:lvl2pPr>
            <a:lvl3pPr>
              <a:defRPr sz="438"/>
            </a:lvl3pPr>
            <a:lvl4pPr>
              <a:defRPr sz="394"/>
            </a:lvl4pPr>
            <a:lvl5pPr>
              <a:defRPr sz="394"/>
            </a:lvl5pPr>
            <a:lvl6pPr>
              <a:defRPr sz="394"/>
            </a:lvl6pPr>
            <a:lvl7pPr>
              <a:defRPr sz="394"/>
            </a:lvl7pPr>
            <a:lvl8pPr>
              <a:defRPr sz="394"/>
            </a:lvl8pPr>
            <a:lvl9pPr>
              <a:defRPr sz="39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3986" y="402967"/>
            <a:ext cx="1272379" cy="167938"/>
          </a:xfrm>
        </p:spPr>
        <p:txBody>
          <a:bodyPr anchor="b"/>
          <a:lstStyle>
            <a:lvl1pPr marL="0" indent="0">
              <a:buNone/>
              <a:defRPr sz="525" b="1"/>
            </a:lvl1pPr>
            <a:lvl2pPr marL="100034" indent="0">
              <a:buNone/>
              <a:defRPr sz="438" b="1"/>
            </a:lvl2pPr>
            <a:lvl3pPr marL="200067" indent="0">
              <a:buNone/>
              <a:defRPr sz="394" b="1"/>
            </a:lvl3pPr>
            <a:lvl4pPr marL="300101" indent="0">
              <a:buNone/>
              <a:defRPr sz="350" b="1"/>
            </a:lvl4pPr>
            <a:lvl5pPr marL="400134" indent="0">
              <a:buNone/>
              <a:defRPr sz="350" b="1"/>
            </a:lvl5pPr>
            <a:lvl6pPr marL="500168" indent="0">
              <a:buNone/>
              <a:defRPr sz="350" b="1"/>
            </a:lvl6pPr>
            <a:lvl7pPr marL="600201" indent="0">
              <a:buNone/>
              <a:defRPr sz="350" b="1"/>
            </a:lvl7pPr>
            <a:lvl8pPr marL="700235" indent="0">
              <a:buNone/>
              <a:defRPr sz="350" b="1"/>
            </a:lvl8pPr>
            <a:lvl9pPr marL="800268" indent="0">
              <a:buNone/>
              <a:defRPr sz="35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43986" y="570905"/>
            <a:ext cx="1272379" cy="1037213"/>
          </a:xfrm>
        </p:spPr>
        <p:txBody>
          <a:bodyPr/>
          <a:lstStyle>
            <a:lvl1pPr>
              <a:defRPr sz="525"/>
            </a:lvl1pPr>
            <a:lvl2pPr>
              <a:defRPr sz="438"/>
            </a:lvl2pPr>
            <a:lvl3pPr>
              <a:defRPr sz="394"/>
            </a:lvl3pPr>
            <a:lvl4pPr>
              <a:defRPr sz="350"/>
            </a:lvl4pPr>
            <a:lvl5pPr>
              <a:defRPr sz="350"/>
            </a:lvl5pPr>
            <a:lvl6pPr>
              <a:defRPr sz="350"/>
            </a:lvl6pPr>
            <a:lvl7pPr>
              <a:defRPr sz="350"/>
            </a:lvl7pPr>
            <a:lvl8pPr>
              <a:defRPr sz="350"/>
            </a:lvl8pPr>
            <a:lvl9pPr>
              <a:defRPr sz="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462861" y="402967"/>
            <a:ext cx="1272879" cy="167938"/>
          </a:xfrm>
        </p:spPr>
        <p:txBody>
          <a:bodyPr anchor="b"/>
          <a:lstStyle>
            <a:lvl1pPr marL="0" indent="0">
              <a:buNone/>
              <a:defRPr sz="525" b="1"/>
            </a:lvl1pPr>
            <a:lvl2pPr marL="100034" indent="0">
              <a:buNone/>
              <a:defRPr sz="438" b="1"/>
            </a:lvl2pPr>
            <a:lvl3pPr marL="200067" indent="0">
              <a:buNone/>
              <a:defRPr sz="394" b="1"/>
            </a:lvl3pPr>
            <a:lvl4pPr marL="300101" indent="0">
              <a:buNone/>
              <a:defRPr sz="350" b="1"/>
            </a:lvl4pPr>
            <a:lvl5pPr marL="400134" indent="0">
              <a:buNone/>
              <a:defRPr sz="350" b="1"/>
            </a:lvl5pPr>
            <a:lvl6pPr marL="500168" indent="0">
              <a:buNone/>
              <a:defRPr sz="350" b="1"/>
            </a:lvl6pPr>
            <a:lvl7pPr marL="600201" indent="0">
              <a:buNone/>
              <a:defRPr sz="350" b="1"/>
            </a:lvl7pPr>
            <a:lvl8pPr marL="700235" indent="0">
              <a:buNone/>
              <a:defRPr sz="350" b="1"/>
            </a:lvl8pPr>
            <a:lvl9pPr marL="800268" indent="0">
              <a:buNone/>
              <a:defRPr sz="35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1462861" y="570905"/>
            <a:ext cx="1272879" cy="1037213"/>
          </a:xfrm>
        </p:spPr>
        <p:txBody>
          <a:bodyPr/>
          <a:lstStyle>
            <a:lvl1pPr>
              <a:defRPr sz="525"/>
            </a:lvl1pPr>
            <a:lvl2pPr>
              <a:defRPr sz="438"/>
            </a:lvl2pPr>
            <a:lvl3pPr>
              <a:defRPr sz="394"/>
            </a:lvl3pPr>
            <a:lvl4pPr>
              <a:defRPr sz="350"/>
            </a:lvl4pPr>
            <a:lvl5pPr>
              <a:defRPr sz="350"/>
            </a:lvl5pPr>
            <a:lvl6pPr>
              <a:defRPr sz="350"/>
            </a:lvl6pPr>
            <a:lvl7pPr>
              <a:defRPr sz="350"/>
            </a:lvl7pPr>
            <a:lvl8pPr>
              <a:defRPr sz="350"/>
            </a:lvl8pPr>
            <a:lvl9pPr>
              <a:defRPr sz="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988" y="71676"/>
            <a:ext cx="947409" cy="305038"/>
          </a:xfrm>
        </p:spPr>
        <p:txBody>
          <a:bodyPr anchor="b"/>
          <a:lstStyle>
            <a:lvl1pPr algn="l">
              <a:defRPr sz="438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25894" y="71676"/>
            <a:ext cx="1609846" cy="1536442"/>
          </a:xfrm>
        </p:spPr>
        <p:txBody>
          <a:bodyPr/>
          <a:lstStyle>
            <a:lvl1pPr>
              <a:defRPr sz="700"/>
            </a:lvl1pPr>
            <a:lvl2pPr>
              <a:defRPr sz="613"/>
            </a:lvl2pPr>
            <a:lvl3pPr>
              <a:defRPr sz="525"/>
            </a:lvl3pPr>
            <a:lvl4pPr>
              <a:defRPr sz="438"/>
            </a:lvl4pPr>
            <a:lvl5pPr>
              <a:defRPr sz="438"/>
            </a:lvl5pPr>
            <a:lvl6pPr>
              <a:defRPr sz="438"/>
            </a:lvl6pPr>
            <a:lvl7pPr>
              <a:defRPr sz="438"/>
            </a:lvl7pPr>
            <a:lvl8pPr>
              <a:defRPr sz="438"/>
            </a:lvl8pPr>
            <a:lvl9pPr>
              <a:defRPr sz="43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3988" y="376714"/>
            <a:ext cx="947409" cy="1231404"/>
          </a:xfrm>
        </p:spPr>
        <p:txBody>
          <a:bodyPr/>
          <a:lstStyle>
            <a:lvl1pPr marL="0" indent="0">
              <a:buNone/>
              <a:defRPr sz="306"/>
            </a:lvl1pPr>
            <a:lvl2pPr marL="100034" indent="0">
              <a:buNone/>
              <a:defRPr sz="263"/>
            </a:lvl2pPr>
            <a:lvl3pPr marL="200067" indent="0">
              <a:buNone/>
              <a:defRPr sz="219"/>
            </a:lvl3pPr>
            <a:lvl4pPr marL="300101" indent="0">
              <a:buNone/>
              <a:defRPr sz="197"/>
            </a:lvl4pPr>
            <a:lvl5pPr marL="400134" indent="0">
              <a:buNone/>
              <a:defRPr sz="197"/>
            </a:lvl5pPr>
            <a:lvl6pPr marL="500168" indent="0">
              <a:buNone/>
              <a:defRPr sz="197"/>
            </a:lvl6pPr>
            <a:lvl7pPr marL="600201" indent="0">
              <a:buNone/>
              <a:defRPr sz="197"/>
            </a:lvl7pPr>
            <a:lvl8pPr marL="700235" indent="0">
              <a:buNone/>
              <a:defRPr sz="197"/>
            </a:lvl8pPr>
            <a:lvl9pPr marL="800268" indent="0">
              <a:buNone/>
              <a:defRPr sz="19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447" y="1260159"/>
            <a:ext cx="1727835" cy="148768"/>
          </a:xfrm>
        </p:spPr>
        <p:txBody>
          <a:bodyPr anchor="b"/>
          <a:lstStyle>
            <a:lvl1pPr algn="l">
              <a:defRPr sz="438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64447" y="160854"/>
            <a:ext cx="1727835" cy="1080135"/>
          </a:xfrm>
        </p:spPr>
        <p:txBody>
          <a:bodyPr/>
          <a:lstStyle>
            <a:lvl1pPr marL="0" indent="0">
              <a:buNone/>
              <a:defRPr sz="700"/>
            </a:lvl1pPr>
            <a:lvl2pPr marL="100034" indent="0">
              <a:buNone/>
              <a:defRPr sz="613"/>
            </a:lvl2pPr>
            <a:lvl3pPr marL="200067" indent="0">
              <a:buNone/>
              <a:defRPr sz="525"/>
            </a:lvl3pPr>
            <a:lvl4pPr marL="300101" indent="0">
              <a:buNone/>
              <a:defRPr sz="438"/>
            </a:lvl4pPr>
            <a:lvl5pPr marL="400134" indent="0">
              <a:buNone/>
              <a:defRPr sz="438"/>
            </a:lvl5pPr>
            <a:lvl6pPr marL="500168" indent="0">
              <a:buNone/>
              <a:defRPr sz="438"/>
            </a:lvl6pPr>
            <a:lvl7pPr marL="600201" indent="0">
              <a:buNone/>
              <a:defRPr sz="438"/>
            </a:lvl7pPr>
            <a:lvl8pPr marL="700235" indent="0">
              <a:buNone/>
              <a:defRPr sz="438"/>
            </a:lvl8pPr>
            <a:lvl9pPr marL="800268" indent="0">
              <a:buNone/>
              <a:defRPr sz="438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4447" y="1408927"/>
            <a:ext cx="1727835" cy="211277"/>
          </a:xfrm>
        </p:spPr>
        <p:txBody>
          <a:bodyPr/>
          <a:lstStyle>
            <a:lvl1pPr marL="0" indent="0">
              <a:buNone/>
              <a:defRPr sz="306"/>
            </a:lvl1pPr>
            <a:lvl2pPr marL="100034" indent="0">
              <a:buNone/>
              <a:defRPr sz="263"/>
            </a:lvl2pPr>
            <a:lvl3pPr marL="200067" indent="0">
              <a:buNone/>
              <a:defRPr sz="219"/>
            </a:lvl3pPr>
            <a:lvl4pPr marL="300101" indent="0">
              <a:buNone/>
              <a:defRPr sz="197"/>
            </a:lvl4pPr>
            <a:lvl5pPr marL="400134" indent="0">
              <a:buNone/>
              <a:defRPr sz="197"/>
            </a:lvl5pPr>
            <a:lvl6pPr marL="500168" indent="0">
              <a:buNone/>
              <a:defRPr sz="197"/>
            </a:lvl6pPr>
            <a:lvl7pPr marL="600201" indent="0">
              <a:buNone/>
              <a:defRPr sz="197"/>
            </a:lvl7pPr>
            <a:lvl8pPr marL="700235" indent="0">
              <a:buNone/>
              <a:defRPr sz="197"/>
            </a:lvl8pPr>
            <a:lvl9pPr marL="800268" indent="0">
              <a:buNone/>
              <a:defRPr sz="19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987" y="72093"/>
            <a:ext cx="2591753" cy="300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3987" y="420053"/>
            <a:ext cx="2591753" cy="1188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43987" y="1668542"/>
            <a:ext cx="671936" cy="958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983907" y="1668542"/>
            <a:ext cx="911913" cy="958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063804" y="1668542"/>
            <a:ext cx="671936" cy="958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00067" rtl="0" eaLnBrk="1" latinLnBrk="0" hangingPunct="1">
        <a:spcBef>
          <a:spcPct val="0"/>
        </a:spcBef>
        <a:buNone/>
        <a:defRPr sz="9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025" indent="-75025" algn="l" defTabSz="200067" rtl="0" eaLnBrk="1" latinLnBrk="0" hangingPunct="1">
        <a:spcBef>
          <a:spcPct val="20000"/>
        </a:spcBef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62555" indent="-62521" algn="l" defTabSz="200067" rtl="0" eaLnBrk="1" latinLnBrk="0" hangingPunct="1">
        <a:spcBef>
          <a:spcPct val="20000"/>
        </a:spcBef>
        <a:buFont typeface="Arial" pitchFamily="34" charset="0"/>
        <a:buChar char="–"/>
        <a:defRPr sz="613" kern="1200">
          <a:solidFill>
            <a:schemeClr val="tx1"/>
          </a:solidFill>
          <a:latin typeface="+mn-lt"/>
          <a:ea typeface="+mn-ea"/>
          <a:cs typeface="+mn-cs"/>
        </a:defRPr>
      </a:lvl2pPr>
      <a:lvl3pPr marL="250084" indent="-50017" algn="l" defTabSz="200067" rtl="0" eaLnBrk="1" latinLnBrk="0" hangingPunct="1">
        <a:spcBef>
          <a:spcPct val="20000"/>
        </a:spcBef>
        <a:buFont typeface="Arial" pitchFamily="34" charset="0"/>
        <a:buChar char="•"/>
        <a:defRPr sz="525" kern="1200">
          <a:solidFill>
            <a:schemeClr val="tx1"/>
          </a:solidFill>
          <a:latin typeface="+mn-lt"/>
          <a:ea typeface="+mn-ea"/>
          <a:cs typeface="+mn-cs"/>
        </a:defRPr>
      </a:lvl3pPr>
      <a:lvl4pPr marL="350117" indent="-50017" algn="l" defTabSz="200067" rtl="0" eaLnBrk="1" latinLnBrk="0" hangingPunct="1">
        <a:spcBef>
          <a:spcPct val="20000"/>
        </a:spcBef>
        <a:buFont typeface="Arial" pitchFamily="34" charset="0"/>
        <a:buChar char="–"/>
        <a:defRPr sz="438" kern="1200">
          <a:solidFill>
            <a:schemeClr val="tx1"/>
          </a:solidFill>
          <a:latin typeface="+mn-lt"/>
          <a:ea typeface="+mn-ea"/>
          <a:cs typeface="+mn-cs"/>
        </a:defRPr>
      </a:lvl4pPr>
      <a:lvl5pPr marL="450151" indent="-50017" algn="l" defTabSz="200067" rtl="0" eaLnBrk="1" latinLnBrk="0" hangingPunct="1">
        <a:spcBef>
          <a:spcPct val="20000"/>
        </a:spcBef>
        <a:buFont typeface="Arial" pitchFamily="34" charset="0"/>
        <a:buChar char="»"/>
        <a:defRPr sz="438" kern="1200">
          <a:solidFill>
            <a:schemeClr val="tx1"/>
          </a:solidFill>
          <a:latin typeface="+mn-lt"/>
          <a:ea typeface="+mn-ea"/>
          <a:cs typeface="+mn-cs"/>
        </a:defRPr>
      </a:lvl5pPr>
      <a:lvl6pPr marL="550184" indent="-50017" algn="l" defTabSz="200067" rtl="0" eaLnBrk="1" latinLnBrk="0" hangingPunct="1">
        <a:spcBef>
          <a:spcPct val="20000"/>
        </a:spcBef>
        <a:buFont typeface="Arial" pitchFamily="34" charset="0"/>
        <a:buChar char="•"/>
        <a:defRPr sz="438" kern="1200">
          <a:solidFill>
            <a:schemeClr val="tx1"/>
          </a:solidFill>
          <a:latin typeface="+mn-lt"/>
          <a:ea typeface="+mn-ea"/>
          <a:cs typeface="+mn-cs"/>
        </a:defRPr>
      </a:lvl6pPr>
      <a:lvl7pPr marL="650218" indent="-50017" algn="l" defTabSz="200067" rtl="0" eaLnBrk="1" latinLnBrk="0" hangingPunct="1">
        <a:spcBef>
          <a:spcPct val="20000"/>
        </a:spcBef>
        <a:buFont typeface="Arial" pitchFamily="34" charset="0"/>
        <a:buChar char="•"/>
        <a:defRPr sz="438" kern="1200">
          <a:solidFill>
            <a:schemeClr val="tx1"/>
          </a:solidFill>
          <a:latin typeface="+mn-lt"/>
          <a:ea typeface="+mn-ea"/>
          <a:cs typeface="+mn-cs"/>
        </a:defRPr>
      </a:lvl7pPr>
      <a:lvl8pPr marL="750251" indent="-50017" algn="l" defTabSz="200067" rtl="0" eaLnBrk="1" latinLnBrk="0" hangingPunct="1">
        <a:spcBef>
          <a:spcPct val="20000"/>
        </a:spcBef>
        <a:buFont typeface="Arial" pitchFamily="34" charset="0"/>
        <a:buChar char="•"/>
        <a:defRPr sz="438" kern="1200">
          <a:solidFill>
            <a:schemeClr val="tx1"/>
          </a:solidFill>
          <a:latin typeface="+mn-lt"/>
          <a:ea typeface="+mn-ea"/>
          <a:cs typeface="+mn-cs"/>
        </a:defRPr>
      </a:lvl8pPr>
      <a:lvl9pPr marL="850285" indent="-50017" algn="l" defTabSz="200067" rtl="0" eaLnBrk="1" latinLnBrk="0" hangingPunct="1">
        <a:spcBef>
          <a:spcPct val="20000"/>
        </a:spcBef>
        <a:buFont typeface="Arial" pitchFamily="34" charset="0"/>
        <a:buChar char="•"/>
        <a:defRPr sz="4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00067" rtl="0" eaLnBrk="1" latinLnBrk="0" hangingPunct="1">
        <a:defRPr sz="394" kern="1200">
          <a:solidFill>
            <a:schemeClr val="tx1"/>
          </a:solidFill>
          <a:latin typeface="+mn-lt"/>
          <a:ea typeface="+mn-ea"/>
          <a:cs typeface="+mn-cs"/>
        </a:defRPr>
      </a:lvl1pPr>
      <a:lvl2pPr marL="100034" algn="l" defTabSz="200067" rtl="0" eaLnBrk="1" latinLnBrk="0" hangingPunct="1">
        <a:defRPr sz="394" kern="1200">
          <a:solidFill>
            <a:schemeClr val="tx1"/>
          </a:solidFill>
          <a:latin typeface="+mn-lt"/>
          <a:ea typeface="+mn-ea"/>
          <a:cs typeface="+mn-cs"/>
        </a:defRPr>
      </a:lvl2pPr>
      <a:lvl3pPr marL="200067" algn="l" defTabSz="200067" rtl="0" eaLnBrk="1" latinLnBrk="0" hangingPunct="1">
        <a:defRPr sz="394" kern="1200">
          <a:solidFill>
            <a:schemeClr val="tx1"/>
          </a:solidFill>
          <a:latin typeface="+mn-lt"/>
          <a:ea typeface="+mn-ea"/>
          <a:cs typeface="+mn-cs"/>
        </a:defRPr>
      </a:lvl3pPr>
      <a:lvl4pPr marL="300101" algn="l" defTabSz="200067" rtl="0" eaLnBrk="1" latinLnBrk="0" hangingPunct="1">
        <a:defRPr sz="394" kern="1200">
          <a:solidFill>
            <a:schemeClr val="tx1"/>
          </a:solidFill>
          <a:latin typeface="+mn-lt"/>
          <a:ea typeface="+mn-ea"/>
          <a:cs typeface="+mn-cs"/>
        </a:defRPr>
      </a:lvl4pPr>
      <a:lvl5pPr marL="400134" algn="l" defTabSz="200067" rtl="0" eaLnBrk="1" latinLnBrk="0" hangingPunct="1">
        <a:defRPr sz="394" kern="1200">
          <a:solidFill>
            <a:schemeClr val="tx1"/>
          </a:solidFill>
          <a:latin typeface="+mn-lt"/>
          <a:ea typeface="+mn-ea"/>
          <a:cs typeface="+mn-cs"/>
        </a:defRPr>
      </a:lvl5pPr>
      <a:lvl6pPr marL="500168" algn="l" defTabSz="200067" rtl="0" eaLnBrk="1" latinLnBrk="0" hangingPunct="1">
        <a:defRPr sz="394" kern="1200">
          <a:solidFill>
            <a:schemeClr val="tx1"/>
          </a:solidFill>
          <a:latin typeface="+mn-lt"/>
          <a:ea typeface="+mn-ea"/>
          <a:cs typeface="+mn-cs"/>
        </a:defRPr>
      </a:lvl6pPr>
      <a:lvl7pPr marL="600201" algn="l" defTabSz="200067" rtl="0" eaLnBrk="1" latinLnBrk="0" hangingPunct="1">
        <a:defRPr sz="394" kern="1200">
          <a:solidFill>
            <a:schemeClr val="tx1"/>
          </a:solidFill>
          <a:latin typeface="+mn-lt"/>
          <a:ea typeface="+mn-ea"/>
          <a:cs typeface="+mn-cs"/>
        </a:defRPr>
      </a:lvl7pPr>
      <a:lvl8pPr marL="700235" algn="l" defTabSz="200067" rtl="0" eaLnBrk="1" latinLnBrk="0" hangingPunct="1">
        <a:defRPr sz="394" kern="1200">
          <a:solidFill>
            <a:schemeClr val="tx1"/>
          </a:solidFill>
          <a:latin typeface="+mn-lt"/>
          <a:ea typeface="+mn-ea"/>
          <a:cs typeface="+mn-cs"/>
        </a:defRPr>
      </a:lvl8pPr>
      <a:lvl9pPr marL="800268" algn="l" defTabSz="200067" rtl="0" eaLnBrk="1" latinLnBrk="0" hangingPunct="1">
        <a:defRPr sz="3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2.jpeg"/><Relationship Id="rId7" Type="http://schemas.openxmlformats.org/officeDocument/2006/relationships/image" Target="../media/image5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jpeg"/><Relationship Id="rId11" Type="http://schemas.openxmlformats.org/officeDocument/2006/relationships/image" Target="../media/image61.jpeg"/><Relationship Id="rId5" Type="http://schemas.openxmlformats.org/officeDocument/2006/relationships/image" Target="../media/image55.jpeg"/><Relationship Id="rId10" Type="http://schemas.openxmlformats.org/officeDocument/2006/relationships/image" Target="../media/image60.jpeg"/><Relationship Id="rId4" Type="http://schemas.openxmlformats.org/officeDocument/2006/relationships/image" Target="../media/image53.jpeg"/><Relationship Id="rId9" Type="http://schemas.openxmlformats.org/officeDocument/2006/relationships/image" Target="../media/image5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52.jpeg"/><Relationship Id="rId7" Type="http://schemas.openxmlformats.org/officeDocument/2006/relationships/image" Target="../media/image64.jpeg"/><Relationship Id="rId12" Type="http://schemas.openxmlformats.org/officeDocument/2006/relationships/image" Target="../media/image6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jpeg"/><Relationship Id="rId11" Type="http://schemas.openxmlformats.org/officeDocument/2006/relationships/image" Target="../media/image68.jpeg"/><Relationship Id="rId5" Type="http://schemas.openxmlformats.org/officeDocument/2006/relationships/image" Target="../media/image62.jpeg"/><Relationship Id="rId10" Type="http://schemas.openxmlformats.org/officeDocument/2006/relationships/image" Target="../media/image67.jpeg"/><Relationship Id="rId4" Type="http://schemas.openxmlformats.org/officeDocument/2006/relationships/image" Target="../media/image53.jpeg"/><Relationship Id="rId9" Type="http://schemas.openxmlformats.org/officeDocument/2006/relationships/image" Target="../media/image6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1610228026_15-p-fon-v-vide-bloknota-dlya-prezentatsii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730" y="114294"/>
            <a:ext cx="2000691" cy="15005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9569" y="285659"/>
            <a:ext cx="1700587" cy="236328"/>
          </a:xfrm>
        </p:spPr>
        <p:txBody>
          <a:bodyPr>
            <a:normAutofit/>
          </a:bodyPr>
          <a:lstStyle/>
          <a:p>
            <a:r>
              <a:rPr lang="ru-RU" sz="306" b="1" dirty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br>
              <a:rPr lang="ru-RU" sz="306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06" b="1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306" b="1" dirty="0" err="1">
                <a:latin typeface="Times New Roman" pitchFamily="18" charset="0"/>
                <a:cs typeface="Times New Roman" pitchFamily="18" charset="0"/>
              </a:rPr>
              <a:t>Боханский</a:t>
            </a:r>
            <a:r>
              <a:rPr lang="ru-RU" sz="306" b="1" dirty="0">
                <a:latin typeface="Times New Roman" pitchFamily="18" charset="0"/>
                <a:cs typeface="Times New Roman" pitchFamily="18" charset="0"/>
              </a:rPr>
              <a:t> детский сад №1»</a:t>
            </a:r>
            <a:r>
              <a:rPr lang="ru-RU" sz="306" b="1" dirty="0"/>
              <a:t/>
            </a:r>
            <a:br>
              <a:rPr lang="ru-RU" sz="306" b="1" dirty="0"/>
            </a:br>
            <a:r>
              <a:rPr lang="ru-RU" sz="306" dirty="0"/>
              <a:t> 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9620" y="553497"/>
            <a:ext cx="1400484" cy="472657"/>
          </a:xfrm>
        </p:spPr>
        <p:txBody>
          <a:bodyPr>
            <a:normAutofit fontScale="92500" lnSpcReduction="20000"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613" b="1" dirty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613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«Применение метода    интеллектуальных карт</a:t>
            </a:r>
            <a:endParaRPr lang="ru-RU" sz="613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613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систематизации знаний дошкольников»</a:t>
            </a:r>
            <a:endParaRPr lang="ru-RU" sz="613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1610228026_15-p-fon-v-vide-bloknota-dlya-prezentatsii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517" y="149853"/>
            <a:ext cx="2000691" cy="1500518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67856" y="209943"/>
            <a:ext cx="1672317" cy="299406"/>
          </a:xfrm>
        </p:spPr>
        <p:txBody>
          <a:bodyPr>
            <a:normAutofit/>
          </a:bodyPr>
          <a:lstStyle/>
          <a:p>
            <a:r>
              <a:rPr lang="ru-RU" sz="613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правильно создать интеллект-карту</a:t>
            </a:r>
            <a:r>
              <a:rPr lang="ru-RU" sz="613" dirty="0"/>
              <a:t/>
            </a:r>
            <a:br>
              <a:rPr lang="ru-RU" sz="613" dirty="0"/>
            </a:br>
            <a:endParaRPr lang="ru-RU" sz="613" dirty="0"/>
          </a:p>
        </p:txBody>
      </p:sp>
      <p:pic>
        <p:nvPicPr>
          <p:cNvPr id="2050" name="Picture 2" descr="D:\Фото воспитатель года\20220217_1023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01313" y="-2850985"/>
            <a:ext cx="393837" cy="295378"/>
          </a:xfrm>
          <a:prstGeom prst="rect">
            <a:avLst/>
          </a:prstGeom>
          <a:noFill/>
        </p:spPr>
      </p:pic>
      <p:pic>
        <p:nvPicPr>
          <p:cNvPr id="2" name="Picture 2" descr="D:\Фото воспитатель года\20220218_1131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599159" y="-2491486"/>
            <a:ext cx="1181510" cy="832732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77" y="395946"/>
            <a:ext cx="1622788" cy="119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1610228026_15-p-fon-v-vide-bloknota-dlya-prezentatsii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517" y="149853"/>
            <a:ext cx="2000691" cy="1500518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67856" y="209943"/>
            <a:ext cx="1672317" cy="37506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D:\Фото воспитатель года\20220217_1023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01313" y="-2850985"/>
            <a:ext cx="393837" cy="295378"/>
          </a:xfrm>
          <a:prstGeom prst="rect">
            <a:avLst/>
          </a:prstGeom>
          <a:noFill/>
        </p:spPr>
      </p:pic>
      <p:pic>
        <p:nvPicPr>
          <p:cNvPr id="2" name="Picture 2" descr="D:\Фото воспитатель года\20220218_1131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599159" y="-2491486"/>
            <a:ext cx="1181510" cy="832732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46632" y="229946"/>
            <a:ext cx="1591278" cy="28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07" tIns="10003" rIns="20007" bIns="10003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200067" fontAlgn="base">
              <a:spcBef>
                <a:spcPct val="0"/>
              </a:spcBef>
              <a:spcAft>
                <a:spcPct val="0"/>
              </a:spcAft>
            </a:pPr>
            <a:r>
              <a:rPr lang="ru-RU" sz="438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Опыт проведения занятий с использованием интеллект – карт показал более высокую продуктивность и результативность в познавательном развитии дошкольников.</a:t>
            </a:r>
            <a:endParaRPr lang="ru-RU" sz="438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D:\Фото воспитатель года\20220217_1023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427226" y="-2478981"/>
            <a:ext cx="1619954" cy="1181510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7857" y="521987"/>
            <a:ext cx="519923" cy="41082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3743" y="506232"/>
            <a:ext cx="501016" cy="44114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1849498" y="1041911"/>
            <a:ext cx="472657" cy="53567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3611" y="1057664"/>
            <a:ext cx="472657" cy="47265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055" name="Picture 7" descr="D:\Фото воспитатель года\20220218_10012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3660639" y="-2772833"/>
            <a:ext cx="1563116" cy="1181510"/>
          </a:xfrm>
          <a:prstGeom prst="rect">
            <a:avLst/>
          </a:prstGeom>
          <a:noFill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19289" y="821336"/>
            <a:ext cx="574857" cy="49406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1610228026_15-p-fon-v-vide-bloknota-dlya-prezentatsii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517" y="149853"/>
            <a:ext cx="2000691" cy="1500518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67856" y="395946"/>
            <a:ext cx="1672317" cy="1890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D:\Фото воспитатель года\20220217_1023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01313" y="-2850985"/>
            <a:ext cx="393837" cy="295378"/>
          </a:xfrm>
          <a:prstGeom prst="rect">
            <a:avLst/>
          </a:prstGeom>
          <a:noFill/>
        </p:spPr>
      </p:pic>
      <p:pic>
        <p:nvPicPr>
          <p:cNvPr id="2" name="Picture 2" descr="D:\Фото воспитатель года\20220218_1131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599159" y="-2491486"/>
            <a:ext cx="1181510" cy="832732"/>
          </a:xfrm>
          <a:prstGeom prst="rect">
            <a:avLst/>
          </a:prstGeom>
          <a:noFill/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730877" y="205259"/>
            <a:ext cx="1465236" cy="357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07" tIns="10003" rIns="20007" bIns="10003" numCol="1" anchor="ctr" anchorCtr="0" compatLnSpc="1">
            <a:prstTxWarp prst="textNoShape">
              <a:avLst/>
            </a:prstTxWarp>
            <a:spAutoFit/>
          </a:bodyPr>
          <a:lstStyle/>
          <a:p>
            <a:pPr indent="50017" algn="ctr" defTabSz="200067" fontAlgn="base">
              <a:spcBef>
                <a:spcPct val="0"/>
              </a:spcBef>
              <a:spcAft>
                <a:spcPct val="0"/>
              </a:spcAft>
            </a:pPr>
            <a:r>
              <a:rPr lang="ru-RU" sz="438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Благодаря данной работе происходит развитие детских ассоциаций, пополнение и активизация словарного запаса, формирование значения слова, развитие фантазии.</a:t>
            </a:r>
            <a:endParaRPr lang="ru-RU" sz="438" dirty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50017" algn="ctr" defTabSz="20006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38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5122" y="490477"/>
            <a:ext cx="433249" cy="32493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6478" y="521987"/>
            <a:ext cx="477908" cy="48841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8676" name="Picture 4" descr="D:\Фото воспитатель года\20220218_10244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3006247" y="-2368526"/>
            <a:ext cx="1517844" cy="1181510"/>
          </a:xfrm>
          <a:prstGeom prst="rect">
            <a:avLst/>
          </a:prstGeom>
          <a:noFill/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5123" y="884357"/>
            <a:ext cx="456901" cy="34661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33743" y="1120685"/>
            <a:ext cx="449134" cy="39388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5400000">
            <a:off x="1271737" y="595582"/>
            <a:ext cx="393881" cy="37273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35045" y="1041909"/>
            <a:ext cx="535677" cy="48841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6632" y="1262483"/>
            <a:ext cx="425391" cy="2966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1610228026_15-p-fon-v-vide-bloknota-dlya-prezentatsii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517" y="149853"/>
            <a:ext cx="2000691" cy="15005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67856" y="615987"/>
            <a:ext cx="1670054" cy="321639"/>
          </a:xfrm>
        </p:spPr>
        <p:txBody>
          <a:bodyPr>
            <a:noAutofit/>
          </a:bodyPr>
          <a:lstStyle/>
          <a:p>
            <a:r>
              <a:rPr lang="ru-RU" sz="613" dirty="0">
                <a:latin typeface="Times New Roman" pitchFamily="18" charset="0"/>
                <a:cs typeface="Times New Roman" pitchFamily="18" charset="0"/>
              </a:rPr>
              <a:t>Закончить своё выступление я хочу словами Константина Дмитриевича Ушинского:</a:t>
            </a:r>
            <a:br>
              <a:rPr lang="ru-RU" sz="613" dirty="0">
                <a:latin typeface="Times New Roman" pitchFamily="18" charset="0"/>
                <a:cs typeface="Times New Roman" pitchFamily="18" charset="0"/>
              </a:rPr>
            </a:br>
            <a:r>
              <a:rPr lang="ru-RU" sz="61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13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«Учите ребёнка каким-нибудь неизвестным ему пяти словам - он будет долго и напрасно мучиться, но свяжите двадцать таких слов с картинками, и он усвоит на лету</a:t>
            </a:r>
            <a:r>
              <a:rPr lang="ru-RU" sz="613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sz="613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13" dirty="0">
                <a:latin typeface="Times New Roman" pitchFamily="18" charset="0"/>
                <a:cs typeface="Times New Roman" pitchFamily="18" charset="0"/>
              </a:rPr>
            </a:br>
            <a:endParaRPr lang="ru-RU" sz="613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1610228026_15-p-fon-v-vide-bloknota-dlya-prezentatsii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517" y="149853"/>
            <a:ext cx="2000691" cy="1500518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841164" y="245465"/>
            <a:ext cx="882293" cy="15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07" tIns="10003" rIns="20007" bIns="10003" numCol="1" anchor="ctr" anchorCtr="0" compatLnSpc="1">
            <a:prstTxWarp prst="textNoShape">
              <a:avLst/>
            </a:prstTxWarp>
            <a:spAutoFit/>
          </a:bodyPr>
          <a:lstStyle/>
          <a:p>
            <a:pPr indent="50017" algn="ctr" defTabSz="200067" fontAlgn="base">
              <a:spcBef>
                <a:spcPct val="0"/>
              </a:spcBef>
              <a:spcAft>
                <a:spcPct val="0"/>
              </a:spcAft>
            </a:pPr>
            <a:r>
              <a:rPr lang="ru-RU" sz="875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</a:t>
            </a:r>
            <a:endParaRPr lang="ru-RU" sz="875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r="13937" b="38235"/>
          <a:stretch>
            <a:fillRect/>
          </a:stretch>
        </p:blipFill>
        <p:spPr bwMode="auto">
          <a:xfrm>
            <a:off x="809653" y="805582"/>
            <a:ext cx="393881" cy="26783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142" y="1152196"/>
            <a:ext cx="441147" cy="3781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8066" y="1136440"/>
            <a:ext cx="441015" cy="39388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29576" y="789826"/>
            <a:ext cx="378125" cy="26783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 l="14709"/>
          <a:stretch>
            <a:fillRect/>
          </a:stretch>
        </p:blipFill>
        <p:spPr bwMode="auto">
          <a:xfrm>
            <a:off x="1849498" y="364435"/>
            <a:ext cx="488281" cy="31510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/>
          <a:srcRect l="4762" b="12500"/>
          <a:stretch>
            <a:fillRect/>
          </a:stretch>
        </p:blipFill>
        <p:spPr bwMode="auto">
          <a:xfrm>
            <a:off x="1865253" y="1120686"/>
            <a:ext cx="472657" cy="40963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65254" y="758315"/>
            <a:ext cx="409636" cy="29934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2387" y="427455"/>
            <a:ext cx="393881" cy="28359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29576" y="443211"/>
            <a:ext cx="378125" cy="26783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1610228026_15-p-fon-v-vide-bloknota-dlya-prezentatsii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517" y="149853"/>
            <a:ext cx="2000691" cy="1500518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5122" y="285658"/>
            <a:ext cx="961069" cy="551433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sz="5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 «</a:t>
            </a:r>
            <a:r>
              <a:rPr lang="ru-RU" sz="525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интеллект-карт</a:t>
            </a:r>
            <a:r>
              <a:rPr lang="ru-RU" sz="5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 был создан американским учёным и бизнесменом Тони </a:t>
            </a:r>
            <a:r>
              <a:rPr lang="ru-RU" sz="525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Бьюзеном</a:t>
            </a:r>
            <a:r>
              <a:rPr lang="ru-RU" sz="5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По-английски он называется "</a:t>
            </a:r>
            <a:r>
              <a:rPr lang="ru-RU" sz="525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mind</a:t>
            </a:r>
            <a:r>
              <a:rPr lang="ru-RU" sz="5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25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maps</a:t>
            </a:r>
            <a:r>
              <a:rPr lang="ru-RU" sz="5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". Буквально слово "</a:t>
            </a:r>
            <a:r>
              <a:rPr lang="ru-RU" sz="525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mind</a:t>
            </a:r>
            <a:r>
              <a:rPr lang="ru-RU" sz="5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 означает "ум", а слово "</a:t>
            </a:r>
            <a:r>
              <a:rPr lang="ru-RU" sz="525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maps</a:t>
            </a:r>
            <a:r>
              <a:rPr lang="ru-RU" sz="5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 — "карты". В итоге получаются "карты ума". Но чаще всего в переводах используется термин "</a:t>
            </a:r>
            <a:r>
              <a:rPr lang="ru-RU" sz="525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интеллект-карты</a:t>
            </a:r>
            <a:r>
              <a:rPr lang="ru-RU" sz="5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".</a:t>
            </a:r>
          </a:p>
          <a:p>
            <a:endParaRPr lang="ru-RU" sz="525" dirty="0">
              <a:latin typeface="Times New Roman" pitchFamily="18" charset="0"/>
              <a:cs typeface="Times New Roman" pitchFamily="18" charset="0"/>
            </a:endParaRPr>
          </a:p>
          <a:p>
            <a:endParaRPr lang="ru-RU" sz="525" dirty="0">
              <a:latin typeface="Times New Roman" pitchFamily="18" charset="0"/>
              <a:cs typeface="Times New Roman" pitchFamily="18" charset="0"/>
            </a:endParaRPr>
          </a:p>
          <a:p>
            <a:endParaRPr lang="ru-RU" sz="525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Интеллектуальные карты придумал Тони Бьюзен - психолог, автор многочисленных, пользующихся успехом, книг, специалист в области самосовершенствования - развития памяти, мышления и т.д. Интеллектуальные карты на сегодняшний день это наверное один из самых универсальных и простых в использовании приёмов для увеличения эффективности умственной деятельности. Они позволяют упорядочить материал и  сконцентрировать внимание  на нужной информации. 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770722" y="238393"/>
            <a:ext cx="567188" cy="677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87128" y="994644"/>
            <a:ext cx="882293" cy="698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38" dirty="0">
                <a:latin typeface="Times New Roman" pitchFamily="18" charset="0"/>
                <a:cs typeface="Times New Roman" pitchFamily="18" charset="0"/>
              </a:rPr>
              <a:t>В мир дошкольных технологий, интеллект – карты пришли благодаря кандидату педагогических наук Валентине Михайловне Акименко, которая предложила использовать этот метод для развития связной речи у детей. </a:t>
            </a:r>
          </a:p>
        </p:txBody>
      </p:sp>
      <p:pic>
        <p:nvPicPr>
          <p:cNvPr id="3074" name="Picture 2" descr="https://pbs.twimg.com/profile_images/535495252627316736/kMsi2R7s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388" y="931623"/>
            <a:ext cx="675765" cy="602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1610228026_15-p-fon-v-vide-bloknota-dlya-prezentatsii-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517" y="149853"/>
            <a:ext cx="2000691" cy="15005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3899" y="285659"/>
            <a:ext cx="1496258" cy="110286"/>
          </a:xfrm>
        </p:spPr>
        <p:txBody>
          <a:bodyPr>
            <a:normAutofit fontScale="90000"/>
          </a:bodyPr>
          <a:lstStyle/>
          <a:p>
            <a:r>
              <a:rPr lang="ru-RU" sz="788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же такое интеллект-карта?</a:t>
            </a:r>
            <a:endParaRPr lang="ru-RU" sz="788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1163" y="427455"/>
            <a:ext cx="630209" cy="50416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190" y="427455"/>
            <a:ext cx="630209" cy="51992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81660" y="1010399"/>
            <a:ext cx="661719" cy="55143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8143" y="1010399"/>
            <a:ext cx="614454" cy="54544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1610228026_15-p-fon-v-vide-bloknota-dlya-prezentatsii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517" y="149853"/>
            <a:ext cx="2000691" cy="15005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387" y="254149"/>
            <a:ext cx="1527769" cy="157552"/>
          </a:xfrm>
        </p:spPr>
        <p:txBody>
          <a:bodyPr>
            <a:normAutofit fontScale="90000"/>
          </a:bodyPr>
          <a:lstStyle/>
          <a:p>
            <a:r>
              <a:rPr lang="ru-RU" sz="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Составление </a:t>
            </a:r>
            <a:r>
              <a:rPr lang="ru-RU" sz="7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интеллект-карты</a:t>
            </a:r>
            <a:r>
              <a:rPr lang="ru-RU" sz="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633" y="411700"/>
            <a:ext cx="456901" cy="48242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051" name="Picture 3" descr="D:\Фото воспитатель года\20220217_1027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801313" y="-2850985"/>
            <a:ext cx="1181510" cy="886133"/>
          </a:xfrm>
          <a:prstGeom prst="rect">
            <a:avLst/>
          </a:prstGeom>
          <a:noFill/>
        </p:spPr>
      </p:pic>
      <p:pic>
        <p:nvPicPr>
          <p:cNvPr id="2052" name="Picture 4" descr="D:\Фото воспитатель года\20220217_1027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789242" y="-2841932"/>
            <a:ext cx="1575347" cy="1181510"/>
          </a:xfrm>
          <a:prstGeom prst="rect">
            <a:avLst/>
          </a:prstGeom>
          <a:noFill/>
        </p:spPr>
      </p:pic>
      <p:pic>
        <p:nvPicPr>
          <p:cNvPr id="2053" name="Picture 5" descr="D:\Фото воспитатель года\20220217_1027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801313" y="-2850984"/>
            <a:ext cx="1575347" cy="1181510"/>
          </a:xfrm>
          <a:prstGeom prst="rect">
            <a:avLst/>
          </a:prstGeom>
          <a:noFill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65253" y="994644"/>
            <a:ext cx="472657" cy="51992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056" name="Picture 8" descr="D:\Фото воспитатель года\20220217_10360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3801313" y="-2850985"/>
            <a:ext cx="1181510" cy="886133"/>
          </a:xfrm>
          <a:prstGeom prst="rect">
            <a:avLst/>
          </a:prstGeom>
          <a:noFill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6632" y="978888"/>
            <a:ext cx="504167" cy="51992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45331" y="1057665"/>
            <a:ext cx="441147" cy="42539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059" name="Picture 11" descr="D:\Фото воспитатель года\20220218_10012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3801313" y="-2850985"/>
            <a:ext cx="1181510" cy="886133"/>
          </a:xfrm>
          <a:prstGeom prst="rect">
            <a:avLst/>
          </a:prstGeom>
          <a:noFill/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61086" y="443211"/>
            <a:ext cx="385794" cy="42539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65253" y="427455"/>
            <a:ext cx="441147" cy="47265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1610228026_15-p-fon-v-vide-bloknota-dlya-prezentatsii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517" y="149853"/>
            <a:ext cx="2000691" cy="15005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6633" y="238393"/>
            <a:ext cx="1543523" cy="236328"/>
          </a:xfrm>
        </p:spPr>
        <p:txBody>
          <a:bodyPr>
            <a:noAutofit/>
          </a:bodyPr>
          <a:lstStyle/>
          <a:p>
            <a:r>
              <a:rPr lang="ru-RU" sz="613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помощью интеллект – карты решаются следующие задачи:</a:t>
            </a:r>
            <a:r>
              <a:rPr lang="ru-RU" sz="613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13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13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9620" y="411700"/>
            <a:ext cx="1400484" cy="598699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§"/>
            </a:pPr>
            <a:r>
              <a:rPr lang="ru-RU" sz="438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быстрого восприятия и запоминания</a:t>
            </a:r>
          </a:p>
          <a:p>
            <a:pPr algn="l">
              <a:buFont typeface="Wingdings" pitchFamily="2" charset="2"/>
              <a:buChar char="§"/>
            </a:pPr>
            <a:r>
              <a:rPr lang="ru-RU" sz="438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повышение мотивации </a:t>
            </a:r>
          </a:p>
          <a:p>
            <a:pPr algn="l">
              <a:buFont typeface="Wingdings" pitchFamily="2" charset="2"/>
              <a:buChar char="§"/>
            </a:pPr>
            <a:r>
              <a:rPr lang="ru-RU" sz="438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грамотное планирование решения задачи </a:t>
            </a:r>
          </a:p>
          <a:p>
            <a:pPr algn="l">
              <a:buFont typeface="Wingdings" pitchFamily="2" charset="2"/>
              <a:buChar char="§"/>
            </a:pPr>
            <a:r>
              <a:rPr lang="ru-RU" sz="438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формирует упорядочение мыслей </a:t>
            </a:r>
          </a:p>
          <a:p>
            <a:pPr algn="l">
              <a:buFont typeface="Wingdings" pitchFamily="2" charset="2"/>
              <a:buChar char="§"/>
            </a:pPr>
            <a:r>
              <a:rPr lang="ru-RU" sz="438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рост достижение успеха </a:t>
            </a:r>
          </a:p>
          <a:p>
            <a:pPr algn="l">
              <a:buFont typeface="Wingdings" pitchFamily="2" charset="2"/>
              <a:buChar char="§"/>
            </a:pPr>
            <a:r>
              <a:rPr lang="ru-RU" sz="438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экономия времени </a:t>
            </a:r>
            <a:br>
              <a:rPr lang="ru-RU" sz="438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38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38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38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38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38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38" dirty="0">
                <a:latin typeface="Times New Roman" pitchFamily="18" charset="0"/>
                <a:cs typeface="Times New Roman" pitchFamily="18" charset="0"/>
              </a:rPr>
            </a:br>
            <a:endParaRPr lang="ru-RU" sz="438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1373" y="789826"/>
            <a:ext cx="905905" cy="77831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5123" y="947378"/>
            <a:ext cx="661719" cy="58294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1610228026_15-p-fon-v-vide-bloknota-dlya-prezentatsii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517" y="149853"/>
            <a:ext cx="2000691" cy="15005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6632" y="317169"/>
            <a:ext cx="1402215" cy="14179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481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Использование интеллект – карт позволяет раскрыть полноту выбранной темы и решить стоящие перед педагогом задачи: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5122" y="443210"/>
            <a:ext cx="1654298" cy="1102866"/>
          </a:xfrm>
        </p:spPr>
        <p:txBody>
          <a:bodyPr>
            <a:normAutofit/>
          </a:bodyPr>
          <a:lstStyle/>
          <a:p>
            <a:pPr algn="l">
              <a:spcBef>
                <a:spcPts val="72"/>
              </a:spcBef>
              <a:buFont typeface="Arial" pitchFamily="34" charset="0"/>
              <a:buChar char="•"/>
            </a:pPr>
            <a:r>
              <a:rPr lang="ru-RU" sz="48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повысить мотивацию;</a:t>
            </a:r>
          </a:p>
          <a:p>
            <a:pPr algn="l">
              <a:spcBef>
                <a:spcPts val="72"/>
              </a:spcBef>
              <a:buFont typeface="Arial" pitchFamily="34" charset="0"/>
              <a:buChar char="•"/>
            </a:pPr>
            <a:r>
              <a:rPr lang="ru-RU" sz="48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развить коммуникативные и творческие способности; </a:t>
            </a:r>
          </a:p>
          <a:p>
            <a:pPr algn="l">
              <a:spcBef>
                <a:spcPts val="72"/>
              </a:spcBef>
              <a:buFont typeface="Arial" pitchFamily="34" charset="0"/>
              <a:buChar char="•"/>
            </a:pPr>
            <a:r>
              <a:rPr lang="ru-RU" sz="48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скорректировать знания;</a:t>
            </a:r>
          </a:p>
          <a:p>
            <a:pPr algn="l">
              <a:spcBef>
                <a:spcPts val="72"/>
              </a:spcBef>
              <a:buFont typeface="Arial" pitchFamily="34" charset="0"/>
              <a:buChar char="•"/>
            </a:pPr>
            <a:r>
              <a:rPr lang="ru-RU" sz="48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активизировать самостоятельную деятельность;</a:t>
            </a:r>
          </a:p>
          <a:p>
            <a:pPr algn="l">
              <a:spcBef>
                <a:spcPts val="72"/>
              </a:spcBef>
              <a:buFont typeface="Arial" pitchFamily="34" charset="0"/>
              <a:buChar char="•"/>
            </a:pPr>
            <a:r>
              <a:rPr lang="ru-RU" sz="48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выявить причины затруднений;</a:t>
            </a:r>
          </a:p>
          <a:p>
            <a:pPr algn="l">
              <a:spcBef>
                <a:spcPts val="72"/>
              </a:spcBef>
              <a:buFont typeface="Arial" pitchFamily="34" charset="0"/>
              <a:buChar char="•"/>
            </a:pPr>
            <a:r>
              <a:rPr lang="ru-RU" sz="48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изучить личность.</a:t>
            </a:r>
          </a:p>
          <a:p>
            <a:endParaRPr lang="ru-RU" dirty="0"/>
          </a:p>
        </p:txBody>
      </p:sp>
      <p:pic>
        <p:nvPicPr>
          <p:cNvPr id="4" name="Picture 2" descr="D:\Фото воспитатель года\20220217_1032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01313" y="-2850984"/>
            <a:ext cx="1575347" cy="1181510"/>
          </a:xfrm>
          <a:prstGeom prst="rect">
            <a:avLst/>
          </a:prstGeom>
          <a:noFill/>
        </p:spPr>
      </p:pic>
      <p:pic>
        <p:nvPicPr>
          <p:cNvPr id="1027" name="Picture 3" descr="D:\Фото воспитатель года\20220217_1032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801313" y="-2850984"/>
            <a:ext cx="1575347" cy="1181510"/>
          </a:xfrm>
          <a:prstGeom prst="rect">
            <a:avLst/>
          </a:prstGeom>
          <a:noFill/>
        </p:spPr>
      </p:pic>
      <p:pic>
        <p:nvPicPr>
          <p:cNvPr id="1029" name="Picture 5" descr="D:\Фото воспитатель года\20220217_1033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801313" y="-2850985"/>
            <a:ext cx="1181510" cy="886133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77" y="994644"/>
            <a:ext cx="441147" cy="49817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02233" y="821337"/>
            <a:ext cx="496269" cy="48242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32" name="Picture 8" descr="D:\Фото воспитатель года\20220218_10431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3801313" y="-2850985"/>
            <a:ext cx="1155255" cy="866441"/>
          </a:xfrm>
          <a:prstGeom prst="rect">
            <a:avLst/>
          </a:prstGeom>
          <a:noFill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50800" y="994643"/>
            <a:ext cx="496313" cy="51393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1610228026_15-p-fon-v-vide-bloknota-dlya-prezentatsii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517" y="149853"/>
            <a:ext cx="2000691" cy="15005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387" y="269904"/>
            <a:ext cx="1527769" cy="141797"/>
          </a:xfrm>
        </p:spPr>
        <p:txBody>
          <a:bodyPr>
            <a:normAutofit fontScale="90000"/>
          </a:bodyPr>
          <a:lstStyle/>
          <a:p>
            <a:r>
              <a:rPr lang="ru-RU" sz="613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Преимущества метода </a:t>
            </a:r>
            <a:r>
              <a:rPr lang="ru-RU" sz="613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интеллект-карт</a:t>
            </a:r>
            <a:r>
              <a:rPr lang="ru-RU" sz="613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613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613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13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9621" y="364435"/>
            <a:ext cx="1440737" cy="1019178"/>
          </a:xfrm>
        </p:spPr>
        <p:txBody>
          <a:bodyPr>
            <a:normAutofit/>
          </a:bodyPr>
          <a:lstStyle/>
          <a:p>
            <a:pPr lvl="0" algn="l"/>
            <a:r>
              <a:rPr lang="ru-RU" sz="5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Наглядность. </a:t>
            </a:r>
          </a:p>
          <a:p>
            <a:pPr lvl="0" algn="l"/>
            <a:r>
              <a:rPr lang="ru-RU" sz="5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Привлекательность. </a:t>
            </a:r>
          </a:p>
          <a:p>
            <a:pPr lvl="0" algn="l"/>
            <a:r>
              <a:rPr lang="ru-RU" sz="5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Запоминаемость. </a:t>
            </a:r>
          </a:p>
          <a:p>
            <a:pPr lvl="0" algn="l"/>
            <a:r>
              <a:rPr lang="ru-RU" sz="5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Информативность</a:t>
            </a:r>
          </a:p>
          <a:p>
            <a:pPr lvl="0" algn="l"/>
            <a:r>
              <a:rPr lang="ru-RU" sz="525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Креативность</a:t>
            </a:r>
            <a:r>
              <a:rPr lang="ru-RU" sz="5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 algn="l"/>
            <a:r>
              <a:rPr lang="ru-RU" sz="525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Инновационность</a:t>
            </a:r>
            <a:r>
              <a:rPr lang="ru-RU" sz="5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/>
            <a:endParaRPr lang="ru-RU" sz="525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Фото воспитатель года\20220218_104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01313" y="-2850985"/>
            <a:ext cx="1050232" cy="787674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881919" y="347770"/>
            <a:ext cx="431383" cy="52773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053" name="Picture 5" descr="D:\Фото воспитатель года\20220218_1122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801313" y="-2850985"/>
            <a:ext cx="1050232" cy="787674"/>
          </a:xfrm>
          <a:prstGeom prst="rect">
            <a:avLst/>
          </a:prstGeom>
          <a:noFill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61086" y="711050"/>
            <a:ext cx="567188" cy="40963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77" y="1041910"/>
            <a:ext cx="488412" cy="46666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65254" y="1010400"/>
            <a:ext cx="488412" cy="38779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98066" y="1183707"/>
            <a:ext cx="456901" cy="3781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1610228026_15-p-fon-v-vide-bloknota-dlya-prezentatsii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517" y="149853"/>
            <a:ext cx="2000691" cy="15005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612" y="238393"/>
            <a:ext cx="1606545" cy="362370"/>
          </a:xfrm>
        </p:spPr>
        <p:txBody>
          <a:bodyPr>
            <a:normAutofit fontScale="90000"/>
          </a:bodyPr>
          <a:lstStyle/>
          <a:p>
            <a:r>
              <a:rPr lang="ru-RU" sz="788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13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Карты ума можно создавать несколькими способами, но в каждом из них главная роль отводится детям. То, что дети делают сами, запоминается проще и лучше</a:t>
            </a:r>
            <a:r>
              <a:rPr lang="ru-RU" sz="678" dirty="0"/>
              <a:t/>
            </a:r>
            <a:br>
              <a:rPr lang="ru-RU" sz="678" dirty="0"/>
            </a:br>
            <a:endParaRPr lang="ru-RU" sz="678" dirty="0"/>
          </a:p>
        </p:txBody>
      </p:sp>
      <p:pic>
        <p:nvPicPr>
          <p:cNvPr id="3074" name="Picture 2" descr="D:\Фото воспитатель года\20220218_1025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01313" y="-2850985"/>
            <a:ext cx="393837" cy="295378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611" y="569252"/>
            <a:ext cx="393837" cy="295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 l="8001" r="11990"/>
          <a:stretch>
            <a:fillRect/>
          </a:stretch>
        </p:blipFill>
        <p:spPr bwMode="auto">
          <a:xfrm>
            <a:off x="1329576" y="616518"/>
            <a:ext cx="488412" cy="4411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 r="9091"/>
          <a:stretch>
            <a:fillRect/>
          </a:stretch>
        </p:blipFill>
        <p:spPr bwMode="auto">
          <a:xfrm>
            <a:off x="1912519" y="569252"/>
            <a:ext cx="456901" cy="3151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632" y="900113"/>
            <a:ext cx="441147" cy="2835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9289" y="1104931"/>
            <a:ext cx="362371" cy="3526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28925" y="1199462"/>
            <a:ext cx="326855" cy="3331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13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54316" y="1278238"/>
            <a:ext cx="283594" cy="2993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91296" y="931623"/>
            <a:ext cx="346571" cy="2485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11" cstate="print"/>
          <a:srcRect t="20000"/>
          <a:stretch>
            <a:fillRect/>
          </a:stretch>
        </p:blipFill>
        <p:spPr bwMode="auto">
          <a:xfrm>
            <a:off x="715123" y="1246727"/>
            <a:ext cx="456901" cy="3308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254</Words>
  <Application>Microsoft Office PowerPoint</Application>
  <PresentationFormat>Произвольный</PresentationFormat>
  <Paragraphs>40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Муниципальное бюджетное дошкольное образовательное учреждение  «Боханский детский сад №1»  </vt:lpstr>
      <vt:lpstr>Слайд 2</vt:lpstr>
      <vt:lpstr>Слайд 3</vt:lpstr>
      <vt:lpstr>Что же такое интеллект-карта?</vt:lpstr>
      <vt:lpstr>Составление интеллект-карты </vt:lpstr>
      <vt:lpstr>С помощью интеллект – карты решаются следующие задачи: </vt:lpstr>
      <vt:lpstr> Использование интеллект – карт позволяет раскрыть полноту выбранной темы и решить стоящие перед педагогом задачи: </vt:lpstr>
      <vt:lpstr>Преимущества метода интеллект-карт:  </vt:lpstr>
      <vt:lpstr> Карты ума можно создавать несколькими способами, но в каждом из них главная роль отводится детям. То, что дети делают сами, запоминается проще и лучше </vt:lpstr>
      <vt:lpstr>Как правильно создать интеллект-карту </vt:lpstr>
      <vt:lpstr> </vt:lpstr>
      <vt:lpstr> </vt:lpstr>
      <vt:lpstr>Закончить своё выступление я хочу словами Константина Дмитриевича Ушинского:  «Учите ребёнка каким-нибудь неизвестным ему пяти словам - он будет долго и напрасно мучиться, но свяжите двадцать таких слов с картинками, и он усвоит на лету».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образовательное учреждение  «Боханский детский сад №1»  </dc:title>
  <dc:creator>Admin</dc:creator>
  <cp:lastModifiedBy>User</cp:lastModifiedBy>
  <cp:revision>40</cp:revision>
  <dcterms:created xsi:type="dcterms:W3CDTF">2022-02-19T20:46:11Z</dcterms:created>
  <dcterms:modified xsi:type="dcterms:W3CDTF">2022-12-15T11:31:54Z</dcterms:modified>
</cp:coreProperties>
</file>