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8" r:id="rId4"/>
    <p:sldId id="259" r:id="rId5"/>
    <p:sldId id="271" r:id="rId6"/>
    <p:sldId id="261" r:id="rId7"/>
    <p:sldId id="262" r:id="rId8"/>
    <p:sldId id="269" r:id="rId9"/>
    <p:sldId id="268" r:id="rId10"/>
    <p:sldId id="272" r:id="rId11"/>
    <p:sldId id="270" r:id="rId12"/>
    <p:sldId id="266" r:id="rId13"/>
    <p:sldId id="265" r:id="rId14"/>
    <p:sldId id="286" r:id="rId15"/>
    <p:sldId id="287" r:id="rId16"/>
    <p:sldId id="288" r:id="rId17"/>
    <p:sldId id="289" r:id="rId18"/>
    <p:sldId id="291" r:id="rId19"/>
    <p:sldId id="290" r:id="rId20"/>
    <p:sldId id="277" r:id="rId21"/>
    <p:sldId id="281" r:id="rId22"/>
    <p:sldId id="280" r:id="rId23"/>
    <p:sldId id="282" r:id="rId24"/>
    <p:sldId id="273" r:id="rId25"/>
  </p:sldIdLst>
  <p:sldSz cx="5400675" cy="3600450"/>
  <p:notesSz cx="6858000" cy="9144000"/>
  <p:defaultTextStyle>
    <a:defPPr>
      <a:defRPr lang="ru-RU"/>
    </a:defPPr>
    <a:lvl1pPr marL="0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44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288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432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577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721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2865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009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153" algn="l" defTabSz="51428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DB1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1" autoAdjust="0"/>
    <p:restoredTop sz="94660"/>
  </p:normalViewPr>
  <p:slideViewPr>
    <p:cSldViewPr>
      <p:cViewPr varScale="1">
        <p:scale>
          <a:sx n="210" d="100"/>
          <a:sy n="210" d="100"/>
        </p:scale>
        <p:origin x="-1398" y="-90"/>
      </p:cViewPr>
      <p:guideLst>
        <p:guide orient="horz" pos="1134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051" y="1118474"/>
            <a:ext cx="4590574" cy="7717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0101" y="2040255"/>
            <a:ext cx="378047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490" y="144185"/>
            <a:ext cx="1215152" cy="30720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4" y="144185"/>
            <a:ext cx="3555445" cy="30720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16" y="2313623"/>
            <a:ext cx="4590574" cy="715089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616" y="1526025"/>
            <a:ext cx="4590574" cy="78759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28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4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57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7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28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0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15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0034" y="840105"/>
            <a:ext cx="2385299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45343" y="840105"/>
            <a:ext cx="2385299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34" y="805935"/>
            <a:ext cx="2386236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44" indent="0">
              <a:buNone/>
              <a:defRPr sz="1100" b="1"/>
            </a:lvl2pPr>
            <a:lvl3pPr marL="514288" indent="0">
              <a:buNone/>
              <a:defRPr sz="1000" b="1"/>
            </a:lvl3pPr>
            <a:lvl4pPr marL="771432" indent="0">
              <a:buNone/>
              <a:defRPr sz="900" b="1"/>
            </a:lvl4pPr>
            <a:lvl5pPr marL="1028577" indent="0">
              <a:buNone/>
              <a:defRPr sz="900" b="1"/>
            </a:lvl5pPr>
            <a:lvl6pPr marL="1285721" indent="0">
              <a:buNone/>
              <a:defRPr sz="900" b="1"/>
            </a:lvl6pPr>
            <a:lvl7pPr marL="1542865" indent="0">
              <a:buNone/>
              <a:defRPr sz="900" b="1"/>
            </a:lvl7pPr>
            <a:lvl8pPr marL="1800009" indent="0">
              <a:buNone/>
              <a:defRPr sz="900" b="1"/>
            </a:lvl8pPr>
            <a:lvl9pPr marL="205715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0034" y="1141810"/>
            <a:ext cx="2386236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743468" y="805935"/>
            <a:ext cx="2387174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44" indent="0">
              <a:buNone/>
              <a:defRPr sz="1100" b="1"/>
            </a:lvl2pPr>
            <a:lvl3pPr marL="514288" indent="0">
              <a:buNone/>
              <a:defRPr sz="1000" b="1"/>
            </a:lvl3pPr>
            <a:lvl4pPr marL="771432" indent="0">
              <a:buNone/>
              <a:defRPr sz="900" b="1"/>
            </a:lvl4pPr>
            <a:lvl5pPr marL="1028577" indent="0">
              <a:buNone/>
              <a:defRPr sz="900" b="1"/>
            </a:lvl5pPr>
            <a:lvl6pPr marL="1285721" indent="0">
              <a:buNone/>
              <a:defRPr sz="900" b="1"/>
            </a:lvl6pPr>
            <a:lvl7pPr marL="1542865" indent="0">
              <a:buNone/>
              <a:defRPr sz="900" b="1"/>
            </a:lvl7pPr>
            <a:lvl8pPr marL="1800009" indent="0">
              <a:buNone/>
              <a:defRPr sz="900" b="1"/>
            </a:lvl8pPr>
            <a:lvl9pPr marL="2057153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743468" y="1141810"/>
            <a:ext cx="2387174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143351"/>
            <a:ext cx="1776785" cy="61007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11515" y="143352"/>
            <a:ext cx="3019127" cy="30728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0034" y="753428"/>
            <a:ext cx="1776785" cy="2462808"/>
          </a:xfrm>
        </p:spPr>
        <p:txBody>
          <a:bodyPr/>
          <a:lstStyle>
            <a:lvl1pPr marL="0" indent="0">
              <a:buNone/>
              <a:defRPr sz="800"/>
            </a:lvl1pPr>
            <a:lvl2pPr marL="257144" indent="0">
              <a:buNone/>
              <a:defRPr sz="600"/>
            </a:lvl2pPr>
            <a:lvl3pPr marL="514288" indent="0">
              <a:buNone/>
              <a:defRPr sz="600"/>
            </a:lvl3pPr>
            <a:lvl4pPr marL="771432" indent="0">
              <a:buNone/>
              <a:defRPr sz="500"/>
            </a:lvl4pPr>
            <a:lvl5pPr marL="1028577" indent="0">
              <a:buNone/>
              <a:defRPr sz="500"/>
            </a:lvl5pPr>
            <a:lvl6pPr marL="1285721" indent="0">
              <a:buNone/>
              <a:defRPr sz="500"/>
            </a:lvl6pPr>
            <a:lvl7pPr marL="1542865" indent="0">
              <a:buNone/>
              <a:defRPr sz="500"/>
            </a:lvl7pPr>
            <a:lvl8pPr marL="1800009" indent="0">
              <a:buNone/>
              <a:defRPr sz="500"/>
            </a:lvl8pPr>
            <a:lvl9pPr marL="205715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570" y="2520316"/>
            <a:ext cx="3240405" cy="2975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58570" y="321707"/>
            <a:ext cx="3240405" cy="2160270"/>
          </a:xfrm>
        </p:spPr>
        <p:txBody>
          <a:bodyPr/>
          <a:lstStyle>
            <a:lvl1pPr marL="0" indent="0">
              <a:buNone/>
              <a:defRPr sz="1800"/>
            </a:lvl1pPr>
            <a:lvl2pPr marL="257144" indent="0">
              <a:buNone/>
              <a:defRPr sz="1600"/>
            </a:lvl2pPr>
            <a:lvl3pPr marL="514288" indent="0">
              <a:buNone/>
              <a:defRPr sz="1400"/>
            </a:lvl3pPr>
            <a:lvl4pPr marL="771432" indent="0">
              <a:buNone/>
              <a:defRPr sz="1100"/>
            </a:lvl4pPr>
            <a:lvl5pPr marL="1028577" indent="0">
              <a:buNone/>
              <a:defRPr sz="1100"/>
            </a:lvl5pPr>
            <a:lvl6pPr marL="1285721" indent="0">
              <a:buNone/>
              <a:defRPr sz="1100"/>
            </a:lvl6pPr>
            <a:lvl7pPr marL="1542865" indent="0">
              <a:buNone/>
              <a:defRPr sz="1100"/>
            </a:lvl7pPr>
            <a:lvl8pPr marL="1800009" indent="0">
              <a:buNone/>
              <a:defRPr sz="1100"/>
            </a:lvl8pPr>
            <a:lvl9pPr marL="2057153" indent="0">
              <a:buNone/>
              <a:defRPr sz="1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8570" y="2817853"/>
            <a:ext cx="3240405" cy="422553"/>
          </a:xfrm>
        </p:spPr>
        <p:txBody>
          <a:bodyPr/>
          <a:lstStyle>
            <a:lvl1pPr marL="0" indent="0">
              <a:buNone/>
              <a:defRPr sz="800"/>
            </a:lvl1pPr>
            <a:lvl2pPr marL="257144" indent="0">
              <a:buNone/>
              <a:defRPr sz="600"/>
            </a:lvl2pPr>
            <a:lvl3pPr marL="514288" indent="0">
              <a:buNone/>
              <a:defRPr sz="600"/>
            </a:lvl3pPr>
            <a:lvl4pPr marL="771432" indent="0">
              <a:buNone/>
              <a:defRPr sz="500"/>
            </a:lvl4pPr>
            <a:lvl5pPr marL="1028577" indent="0">
              <a:buNone/>
              <a:defRPr sz="500"/>
            </a:lvl5pPr>
            <a:lvl6pPr marL="1285721" indent="0">
              <a:buNone/>
              <a:defRPr sz="500"/>
            </a:lvl6pPr>
            <a:lvl7pPr marL="1542865" indent="0">
              <a:buNone/>
              <a:defRPr sz="500"/>
            </a:lvl7pPr>
            <a:lvl8pPr marL="1800009" indent="0">
              <a:buNone/>
              <a:defRPr sz="500"/>
            </a:lvl8pPr>
            <a:lvl9pPr marL="2057153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4" y="144185"/>
            <a:ext cx="4860608" cy="600075"/>
          </a:xfrm>
          <a:prstGeom prst="rect">
            <a:avLst/>
          </a:prstGeom>
        </p:spPr>
        <p:txBody>
          <a:bodyPr vert="horz" lIns="51429" tIns="25715" rIns="51429" bIns="2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034" y="840105"/>
            <a:ext cx="4860608" cy="2376131"/>
          </a:xfrm>
          <a:prstGeom prst="rect">
            <a:avLst/>
          </a:prstGeom>
        </p:spPr>
        <p:txBody>
          <a:bodyPr vert="horz" lIns="51429" tIns="25715" rIns="51429" bIns="2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70034" y="3337084"/>
            <a:ext cx="1260158" cy="191691"/>
          </a:xfrm>
          <a:prstGeom prst="rect">
            <a:avLst/>
          </a:prstGeom>
        </p:spPr>
        <p:txBody>
          <a:bodyPr vert="horz" lIns="51429" tIns="25715" rIns="51429" bIns="25715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45231" y="3337084"/>
            <a:ext cx="1710214" cy="191691"/>
          </a:xfrm>
          <a:prstGeom prst="rect">
            <a:avLst/>
          </a:prstGeom>
        </p:spPr>
        <p:txBody>
          <a:bodyPr vert="horz" lIns="51429" tIns="25715" rIns="51429" bIns="25715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870484" y="3337084"/>
            <a:ext cx="1260158" cy="191691"/>
          </a:xfrm>
          <a:prstGeom prst="rect">
            <a:avLst/>
          </a:prstGeom>
        </p:spPr>
        <p:txBody>
          <a:bodyPr vert="horz" lIns="51429" tIns="25715" rIns="51429" bIns="25715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28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58" indent="-192858" algn="l" defTabSz="51428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59" indent="-160715" algn="l" defTabSz="51428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61" indent="-128572" algn="l" defTabSz="51428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05" indent="-128572" algn="l" defTabSz="51428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149" indent="-128572" algn="l" defTabSz="51428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293" indent="-128572" algn="l" defTabSz="5142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437" indent="-128572" algn="l" defTabSz="5142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581" indent="-128572" algn="l" defTabSz="5142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726" indent="-128572" algn="l" defTabSz="51428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44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288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432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577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721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2865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9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153" algn="l" defTabSz="51428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938" y="250253"/>
            <a:ext cx="4720799" cy="2948727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t" anchorCtr="0">
            <a:normAutofit fontScale="62500" lnSpcReduction="20000"/>
            <a:scene3d>
              <a:camera prst="orthographicFront">
                <a:rot lat="0" lon="600000" rev="0"/>
              </a:camera>
              <a:lightRig rig="threePt" dir="t"/>
            </a:scene3d>
            <a:sp3d/>
          </a:bodyPr>
          <a:lstStyle/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pPr algn="l"/>
            <a:r>
              <a:rPr lang="ru-RU" sz="5900" b="1" dirty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АДАПТАЦИЯ</a:t>
            </a: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pPr algn="l"/>
            <a:r>
              <a:rPr lang="ru-RU" sz="5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ДЕТЕЙ</a:t>
            </a:r>
            <a:r>
              <a:rPr lang="ru-RU" sz="53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 </a:t>
            </a:r>
          </a:p>
          <a:p>
            <a:pPr algn="l"/>
            <a:r>
              <a:rPr lang="ru-RU" sz="5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К ДЕТСКОМУ </a:t>
            </a:r>
          </a:p>
          <a:p>
            <a:pPr algn="l"/>
            <a:r>
              <a:rPr lang="ru-RU" sz="5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САДУ</a:t>
            </a:r>
          </a:p>
          <a:p>
            <a:endParaRPr lang="ru-RU" dirty="0" smtClean="0">
              <a:ln>
                <a:solidFill>
                  <a:schemeClr val="tx1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</a:endParaRPr>
          </a:p>
          <a:p>
            <a:endParaRPr lang="ru-RU" dirty="0" smtClean="0">
              <a:ln>
                <a:solidFill>
                  <a:srgbClr val="FF0000"/>
                </a:solidFill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glow rad="127000">
                  <a:srgbClr val="FFFF00"/>
                </a:glow>
              </a:effectLst>
            </a:endParaRPr>
          </a:p>
          <a:p>
            <a:r>
              <a:rPr lang="ru-RU" sz="1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Подготовила воспитатель: Степанова Л.Г.</a:t>
            </a:r>
            <a:endParaRPr lang="ru-RU" sz="1600" dirty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OFFICE14\Bullets\BD14579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145" y="1762721"/>
            <a:ext cx="84386" cy="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21.privet.ru/lr/0c169580bd342f76cb0fb09cf7343e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695" y="197145"/>
            <a:ext cx="1871308" cy="166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344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6144" y="176320"/>
            <a:ext cx="4890919" cy="1406149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Общайтесь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 ребёнком, не отмахивайтесь от его вопросов. Сами наталкивайте его на разговор с вами. Беседуйте с ним как можно чаще! Проявите заинтересованность в своём ребёнке! И у вашего ребёнка не будет проблем в речевом и умственном 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развитии.</a:t>
            </a:r>
          </a:p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Старайтесь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, чтобы ваш ребёнок хоть немного ходил пешком, без санок, без маминых и папиных рук! Развивайте ножки ребёнка! Я прекрасно понимаю: вы торопитесь на работу, времени в обрез, НО всё-таки найдите компромиссное решение этой </a:t>
            </a: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проблеме.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541" y="1517456"/>
            <a:ext cx="5061038" cy="482819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1400" b="1" dirty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</a:rPr>
              <a:t>Главное же для ребёнка в период адаптации к детскому саду – это Ваше терпение и любовь.</a:t>
            </a:r>
          </a:p>
        </p:txBody>
      </p:sp>
      <p:pic>
        <p:nvPicPr>
          <p:cNvPr id="3074" name="Picture 2" descr="http://lib.exdat.com/tw_files2/urls_58/5/d-4768/4768_html_m28ed9fe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146" y="2064855"/>
            <a:ext cx="2210915" cy="142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79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5000">
        <p14:flip dir="r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24" y="136840"/>
            <a:ext cx="5146097" cy="3252808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1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/>
              </a:rPr>
              <a:t>Не делайте ошибок</a:t>
            </a:r>
          </a:p>
          <a:p>
            <a:pPr algn="ctr"/>
            <a:r>
              <a:rPr lang="ru-RU" dirty="0" smtClean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К </a:t>
            </a:r>
            <a:r>
              <a:rPr lang="ru-RU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сожалению, иногда родители совершают серьезные ошибки, которые затрудняют адаптацию ребенка. </a:t>
            </a:r>
            <a:endParaRPr lang="ru-RU" dirty="0" smtClean="0">
              <a:ln>
                <a:solidFill>
                  <a:srgbClr val="C0000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algn="ctr"/>
            <a:r>
              <a:rPr lang="ru-RU" sz="16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Чего </a:t>
            </a:r>
            <a:r>
              <a:rPr lang="ru-RU" sz="1600" b="1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нельзя делать ни в коем случае</a:t>
            </a:r>
            <a:r>
              <a:rPr lang="ru-RU" sz="16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:</a:t>
            </a:r>
          </a:p>
          <a:p>
            <a:pPr indent="257144" algn="just">
              <a:buFont typeface="Arial"/>
              <a:buChar char="•"/>
            </a:pPr>
            <a:r>
              <a:rPr lang="ru-RU" sz="11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1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наказывать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или сердиться на малыша за то, что он плачет при расставании или дома при упоминании необходимости идти в сад! Помните, он имеет право на такую реакцию. Строгое напоминание о том, что «он обещал не плакать», – тоже абсолютно не эффективно. Дети этого возраста еще не умеют «держать слово». Лучше еще раз напомните, что вы обязательно придете.</a:t>
            </a:r>
          </a:p>
          <a:p>
            <a:pPr indent="257144" algn="just">
              <a:buFont typeface="Arial"/>
              <a:buChar char="•"/>
            </a:pPr>
            <a:r>
              <a:rPr lang="ru-RU" sz="1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пугать детским садом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(«Вот будешь себя плохо вести, опять в детский сад пойдешь!»). Место, которым пугают, никогда не станет ни любимым, ни безопасным.</a:t>
            </a:r>
          </a:p>
          <a:p>
            <a:pPr indent="257144" algn="just">
              <a:buFont typeface="Arial"/>
              <a:buChar char="•"/>
            </a:pPr>
            <a:r>
              <a:rPr lang="ru-RU" sz="1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плохо отзываться о воспитателях и саде при ребенке</a:t>
            </a:r>
            <a:r>
              <a:rPr lang="ru-RU" sz="1100" dirty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. 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Это может навести малыша на мысль, что сад – это нехорошее место и его окружают плохие люди. Тогда тревога не пройдет вообще.</a:t>
            </a:r>
          </a:p>
          <a:p>
            <a:pPr indent="257144" algn="just">
              <a:buFont typeface="Arial"/>
              <a:buChar char="•"/>
            </a:pPr>
            <a:r>
              <a:rPr lang="ru-RU" sz="11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обманывать ребенка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, говоря, что вы придете очень скоро, если малышу, например, предстоит оставаться в садике полдня или даже полный день. Пусть лучше он знает, что мама придет не скоро, чем будет ждать ее целый день и может потерять доверие к самому близкому человеку.</a:t>
            </a:r>
            <a:endParaRPr lang="ru-RU" b="0" i="0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6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5000">
        <p:split orient="vert"/>
      </p:transition>
    </mc:Choice>
    <mc:Fallback>
      <p:transition spd="slow" advTm="2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95" y="701841"/>
            <a:ext cx="103927" cy="205821"/>
          </a:xfrm>
          <a:prstGeom prst="rect">
            <a:avLst/>
          </a:prstGeom>
        </p:spPr>
        <p:txBody>
          <a:bodyPr wrap="none" lIns="51429" tIns="25715" rIns="51429" bIns="25715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494" y="968533"/>
            <a:ext cx="2700338" cy="205821"/>
          </a:xfrm>
          <a:prstGeom prst="rect">
            <a:avLst/>
          </a:prstGeom>
        </p:spPr>
        <p:txBody>
          <a:bodyPr lIns="51429" tIns="25715" rIns="51429" bIns="25715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982" y="1384379"/>
            <a:ext cx="2700338" cy="205821"/>
          </a:xfrm>
          <a:prstGeom prst="rect">
            <a:avLst/>
          </a:prstGeom>
        </p:spPr>
        <p:txBody>
          <a:bodyPr lIns="51429" tIns="25715" rIns="51429" bIns="25715">
            <a:spAutoFit/>
          </a:bodyPr>
          <a:lstStyle/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32490" y="569548"/>
            <a:ext cx="2523807" cy="398985"/>
          </a:xfrm>
          <a:prstGeom prst="ellipse">
            <a:avLst/>
          </a:prstGeom>
          <a:solidFill>
            <a:srgbClr val="92D050">
              <a:alpha val="30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 algn="ctr"/>
            <a:r>
              <a:rPr lang="ru-RU" b="1" dirty="0">
                <a:solidFill>
                  <a:srgbClr val="7030A0"/>
                </a:solidFill>
              </a:rPr>
              <a:t>...Ребёнок начал ходить в детский сад:</a:t>
            </a:r>
          </a:p>
        </p:txBody>
      </p:sp>
      <p:sp>
        <p:nvSpPr>
          <p:cNvPr id="13" name="Овал 12"/>
          <p:cNvSpPr/>
          <p:nvPr/>
        </p:nvSpPr>
        <p:spPr>
          <a:xfrm>
            <a:off x="2802161" y="569547"/>
            <a:ext cx="2493841" cy="398987"/>
          </a:xfrm>
          <a:prstGeom prst="ellipse">
            <a:avLst/>
          </a:prstGeom>
          <a:solidFill>
            <a:srgbClr val="92D05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</a:rPr>
              <a:t>...Ребёнок плачет при расставании </a:t>
            </a:r>
            <a:r>
              <a:rPr lang="ru-RU" b="1" dirty="0" smtClean="0">
                <a:solidFill>
                  <a:srgbClr val="FF0000"/>
                </a:solidFill>
              </a:rPr>
              <a:t>с родителями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2374" y="61232"/>
            <a:ext cx="2551784" cy="378042"/>
          </a:xfrm>
          <a:prstGeom prst="roundRect">
            <a:avLst>
              <a:gd name="adj" fmla="val 27539"/>
            </a:avLst>
          </a:prstGeom>
          <a:solidFill>
            <a:srgbClr val="92D050">
              <a:alpha val="50000"/>
            </a:srgbClr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r>
              <a:rPr lang="ru-RU" sz="2300" b="1" dirty="0" smtClean="0">
                <a:ln>
                  <a:solidFill>
                    <a:srgbClr val="DB1F2C"/>
                  </a:solidFill>
                </a:ln>
                <a:solidFill>
                  <a:schemeClr val="bg1"/>
                </a:solidFill>
              </a:rPr>
              <a:t>Что делать, если…</a:t>
            </a:r>
            <a:endParaRPr lang="ru-RU" sz="2300" b="1" dirty="0">
              <a:ln>
                <a:solidFill>
                  <a:srgbClr val="DB1F2C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047" y="1127677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823B"/>
                </a:solidFill>
              </a:rPr>
              <a:t>Установите тесный контакт с работниками детского сада.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3832" y="1636793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823B"/>
                </a:solidFill>
              </a:rPr>
              <a:t>Приучайте ребёнка к детскому саду постепенно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3832" y="2138440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823B"/>
                </a:solidFill>
              </a:rPr>
              <a:t>Не оставляйте ребёнка в саду более чем на 8 часов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088" y="2656706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823B"/>
                </a:solidFill>
              </a:rPr>
              <a:t>Поддерживайте дома спокойную обстановку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0472" y="3161176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823B"/>
                </a:solidFill>
              </a:rPr>
              <a:t>Не перегружайте ребёнка новой информацией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44501" y="1128552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70C0"/>
                </a:solidFill>
              </a:rPr>
              <a:t>Рассказывайте ребёнку, что ждёт его в детском саду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741662" y="1686813"/>
            <a:ext cx="2551500" cy="501647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70C0"/>
                </a:solidFill>
              </a:rPr>
              <a:t>Дайте ребёнку </a:t>
            </a:r>
            <a:r>
              <a:rPr lang="ru-RU" sz="1100" b="1" dirty="0" smtClean="0">
                <a:solidFill>
                  <a:srgbClr val="0070C0"/>
                </a:solidFill>
              </a:rPr>
              <a:t>с собой в сад любимую </a:t>
            </a:r>
            <a:r>
              <a:rPr lang="ru-RU" sz="1100" b="1" dirty="0">
                <a:solidFill>
                  <a:srgbClr val="0070C0"/>
                </a:solidFill>
              </a:rPr>
              <a:t>игрушку или какой-то домашний предмет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41662" y="2397573"/>
            <a:ext cx="2551500" cy="518267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70C0"/>
                </a:solidFill>
              </a:rPr>
              <a:t>Будьте спокойны, не проявляйте перед ребёнком своего беспокойства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31966" y="3161176"/>
            <a:ext cx="2551500" cy="340200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lvl="0"/>
            <a:r>
              <a:rPr lang="ru-RU" sz="1100" b="1" dirty="0">
                <a:solidFill>
                  <a:srgbClr val="0070C0"/>
                </a:solidFill>
              </a:rPr>
              <a:t>Демонстрируйте ребёнку свою любовь и заботу</a:t>
            </a:r>
          </a:p>
        </p:txBody>
      </p:sp>
      <p:sp>
        <p:nvSpPr>
          <p:cNvPr id="27" name="Стрелка вниз 26"/>
          <p:cNvSpPr/>
          <p:nvPr/>
        </p:nvSpPr>
        <p:spPr>
          <a:xfrm>
            <a:off x="1333590" y="969409"/>
            <a:ext cx="126476" cy="159144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1332405" y="1459883"/>
            <a:ext cx="122784" cy="168041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1335017" y="1976993"/>
            <a:ext cx="128749" cy="161447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1324654" y="2485976"/>
            <a:ext cx="109856" cy="170730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1318043" y="3000678"/>
            <a:ext cx="122783" cy="164270"/>
          </a:xfrm>
          <a:prstGeom prst="downArrow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3968821" y="1481329"/>
            <a:ext cx="118484" cy="205484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958859" y="968532"/>
            <a:ext cx="122784" cy="146215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956020" y="2188460"/>
            <a:ext cx="131285" cy="209113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3952003" y="2915841"/>
            <a:ext cx="122784" cy="249107"/>
          </a:xfrm>
          <a:prstGeom prst="downArrow">
            <a:avLst/>
          </a:prstGeom>
          <a:solidFill>
            <a:srgbClr val="92D050">
              <a:alpha val="3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9" tIns="25715" rIns="51429" bIns="2571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8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5000">
        <p:checker/>
      </p:transition>
    </mc:Choice>
    <mc:Fallback>
      <p:transition spd="slow" advTm="2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95" y="30895"/>
            <a:ext cx="5273686" cy="3129698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FF0000"/>
                  </a:solidFill>
                </a:ln>
                <a:pattFill prst="pct8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Любой родитель должен помнить, что основная ответственность за успешность адаптации лежит на нем. Постарайтесь быть терпимыми в период адаптации ребенка к ДОУ в любом возрасте, не жалейте времени на эмоционально- личностное общение с ребенком, поощряйте посещение детского сада ребенком. Помните, что детский сад- это первый шаг в общество, импульс к развитию знаний ребенка о поведении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xmlns="" val="18984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25000">
        <p14:ripple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Играем дружно.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 поиграть.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уже большие, лепим и читаем.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5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5563" y="840105"/>
            <a:ext cx="2004860" cy="23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12 сад\SAM_0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25" y="99036"/>
            <a:ext cx="2813750" cy="18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фото 12 сад\SAM_0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689" y="1630106"/>
            <a:ext cx="2827926" cy="18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869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Tm="2000">
        <p14:flash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12 сад\SAM_0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25" y="99036"/>
            <a:ext cx="2927163" cy="19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фото 12 сад\SAM_01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0100" y="1573400"/>
            <a:ext cx="2927163" cy="19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894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12 сад\SAM_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24" y="99036"/>
            <a:ext cx="2955516" cy="19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фото 12 сад\SAM_0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160" y="1611204"/>
            <a:ext cx="2870456" cy="19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4876"/>
      </p:ext>
    </p:extLst>
  </p:cSld>
  <p:clrMapOvr>
    <a:masterClrMapping/>
  </p:clrMapOvr>
  <p:transition spd="slow" advTm="2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 12 сад\SAM_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25" y="99036"/>
            <a:ext cx="2813750" cy="18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фото 12 сад\SAM_0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5160" y="1611204"/>
            <a:ext cx="2870456" cy="191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866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\Desktop\2\Deti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744" y="2185090"/>
            <a:ext cx="1467620" cy="13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\Desktop\2\Deti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37" y="99036"/>
            <a:ext cx="1405065" cy="1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23\Desktop\2\Deti7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33699" y="153945"/>
            <a:ext cx="1123193" cy="11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23\Desktop\2\Deti100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2714" y="2236014"/>
            <a:ext cx="1124467" cy="12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123\Desktop\2\Deti83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084" y="2236014"/>
            <a:ext cx="1414316" cy="1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540" y="1312735"/>
            <a:ext cx="4709290" cy="790596"/>
          </a:xfrm>
          <a:prstGeom prst="rect">
            <a:avLst/>
          </a:prstGeom>
          <a:noFill/>
        </p:spPr>
        <p:txBody>
          <a:bodyPr wrap="none" lIns="51429" tIns="25715" rIns="51429" bIns="25715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детском садике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своём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 Мы очень весело живём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,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 играем, и поём,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И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 занятия ведём. 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Вместе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ходим мы в походы Дружно водим хороводы!</a:t>
            </a:r>
          </a:p>
        </p:txBody>
      </p:sp>
    </p:spTree>
    <p:extLst>
      <p:ext uri="{BB962C8B-B14F-4D97-AF65-F5344CB8AC3E}">
        <p14:creationId xmlns:p14="http://schemas.microsoft.com/office/powerpoint/2010/main" xmlns="" val="2158385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2000">
        <p:checker/>
      </p:transition>
    </mc:Choice>
    <mc:Fallback>
      <p:transition spd="slow" advTm="2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760" y="968533"/>
            <a:ext cx="5231156" cy="1190706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1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Для ребенка детский садик, несомненно, является новым, еще неизвестным пространством, с новым окружением и новыми отношениями</a:t>
            </a:r>
            <a:r>
              <a:rPr lang="ru-RU" sz="1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. С </a:t>
            </a:r>
            <a:r>
              <a:rPr lang="ru-RU" sz="1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поступлением ребенка в дошкольное учреждение в его жизни происходит</a:t>
            </a:r>
            <a:r>
              <a:rPr lang="ru-RU" sz="11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11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8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множество изменений</a:t>
            </a:r>
            <a:r>
              <a:rPr lang="ru-RU" sz="11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:</a:t>
            </a:r>
            <a:endParaRPr lang="ru-RU" dirty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69" y="2051137"/>
            <a:ext cx="5231156" cy="1529260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marL="257144" indent="-257144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</a:t>
            </a:r>
            <a:r>
              <a:rPr lang="ru-RU" sz="16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родителей в течение 9 и более </a:t>
            </a: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часов</a:t>
            </a:r>
            <a:endParaRPr lang="ru-RU" sz="16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257144" indent="-257144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</a:t>
            </a: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поведению</a:t>
            </a:r>
          </a:p>
          <a:p>
            <a:pPr marL="257144" indent="-257144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marL="257144" indent="-257144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1600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257144" indent="-257144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</a:t>
            </a:r>
            <a:r>
              <a:rPr lang="ru-RU" sz="16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контакт со </a:t>
            </a: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сверстниками</a:t>
            </a:r>
            <a:endParaRPr lang="ru-RU" sz="16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257144" indent="-257144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  <a:endParaRPr lang="ru-RU" sz="16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607"/>
            <a:ext cx="5400675" cy="913707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16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16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</a:p>
          <a:p>
            <a:pPr algn="ctr"/>
            <a:r>
              <a:rPr lang="ru-RU" sz="1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18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18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процесс приспособления  организма </a:t>
            </a:r>
            <a:endParaRPr lang="ru-RU" sz="1800" b="1" dirty="0" smtClean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165100">
                  <a:srgbClr val="FFC000">
                    <a:alpha val="53000"/>
                  </a:srgbClr>
                </a:glow>
              </a:effectLst>
            </a:endParaRPr>
          </a:p>
          <a:p>
            <a:pPr algn="ctr"/>
            <a:r>
              <a:rPr lang="ru-RU" sz="18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</a:t>
            </a:r>
            <a:r>
              <a:rPr lang="ru-RU" sz="18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новым условиям.</a:t>
            </a:r>
            <a:endParaRPr lang="ru-RU" sz="1100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5000">
        <p:blinds dir="vert"/>
      </p:transition>
    </mc:Choice>
    <mc:Fallback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3212"/>
            <a:ext cx="5400675" cy="3191253"/>
          </a:xfrm>
          <a:prstGeom prst="rect">
            <a:avLst/>
          </a:prstGeom>
          <a:noFill/>
        </p:spPr>
        <p:txBody>
          <a:bodyPr wrap="square" lIns="51429" tIns="25715" rIns="51429" bIns="25715">
            <a:spAutoFit/>
          </a:bodyPr>
          <a:lstStyle/>
          <a:p>
            <a:pPr algn="ctr"/>
            <a:endParaRPr lang="ru-RU" sz="16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16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Все </a:t>
            </a:r>
            <a: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эти изменения обрушиваются на ребенка </a:t>
            </a:r>
            <a:r>
              <a:rPr lang="ru-RU" sz="16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одновременно, </a:t>
            </a:r>
            <a: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создавая для него</a:t>
            </a:r>
            <a:b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16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стрессовую ситуацию,</a:t>
            </a:r>
          </a:p>
          <a:p>
            <a:pPr algn="ctr"/>
            <a:r>
              <a:rPr lang="ru-RU" sz="16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 которая </a:t>
            </a:r>
            <a: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без специальной организации</a:t>
            </a:r>
            <a:b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может привести</a:t>
            </a:r>
            <a:br>
              <a:rPr lang="ru-RU" sz="16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16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к невротическим  реакциям</a:t>
            </a:r>
            <a:r>
              <a:rPr lang="en-US" sz="16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:</a:t>
            </a:r>
            <a:endParaRPr lang="ru-RU" sz="16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endParaRPr lang="ru-RU" sz="1600" b="1" i="1" u="sng" dirty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19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19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1900" b="1" i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капризы,      </a:t>
            </a:r>
          </a:p>
          <a:p>
            <a:pPr algn="ctr"/>
            <a:r>
              <a:rPr lang="ru-RU" sz="19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страхи,</a:t>
            </a:r>
            <a:r>
              <a:rPr lang="ru-RU" sz="19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19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19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- отказ </a:t>
            </a:r>
            <a:r>
              <a:rPr lang="ru-RU" sz="19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еды,</a:t>
            </a:r>
            <a:br>
              <a:rPr lang="ru-RU" sz="19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19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- частые болезни</a:t>
            </a:r>
            <a:r>
              <a:rPr lang="ru-RU" sz="19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. </a:t>
            </a:r>
            <a:endParaRPr lang="ru-RU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</a:endParaRPr>
          </a:p>
        </p:txBody>
      </p:sp>
      <p:pic>
        <p:nvPicPr>
          <p:cNvPr id="7170" name="Picture 2" descr="C:\Users\123\Desktop\2\Deti5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467" y="2087172"/>
            <a:ext cx="948583" cy="13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2\Deti11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03" y="2329485"/>
            <a:ext cx="1123118" cy="10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893829"/>
      </p:ext>
    </p:extLst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8475" y="1762421"/>
            <a:ext cx="2986177" cy="1344594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18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Общая задача воспитателей и родителей 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–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</a:p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помочь </a:t>
            </a:r>
            <a:r>
              <a:rPr lang="ru-RU" sz="16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ребенку по возможности безболезненно войти </a:t>
            </a:r>
            <a:r>
              <a:rPr lang="ru-RU" sz="16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в</a:t>
            </a:r>
            <a:endParaRPr lang="ru-RU" sz="1600" b="1" dirty="0">
              <a:ln>
                <a:solidFill>
                  <a:schemeClr val="tx1"/>
                </a:solidFill>
              </a:ln>
              <a:pattFill prst="trellis">
                <a:fgClr>
                  <a:srgbClr val="FF0000"/>
                </a:fgClr>
                <a:bgClr>
                  <a:srgbClr val="FFFF00"/>
                </a:bgClr>
              </a:pattFill>
              <a:effectLst>
                <a:reflection blurRad="127000" stA="30000" endPos="76000" dist="29997" dir="5400000" sy="-100000" algn="bl" rotWithShape="0"/>
              </a:effectLst>
              <a:latin typeface="Arial Narrow" pitchFamily="34" charset="0"/>
            </a:endParaRPr>
          </a:p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 </a:t>
            </a:r>
            <a:r>
              <a:rPr lang="ru-RU" sz="1600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Arial Narrow" pitchFamily="34" charset="0"/>
              </a:rPr>
              <a:t>жизнь детского сада.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084" y="207454"/>
            <a:ext cx="4933448" cy="544375"/>
          </a:xfrm>
          <a:prstGeom prst="rect">
            <a:avLst/>
          </a:prstGeom>
          <a:noFill/>
        </p:spPr>
        <p:txBody>
          <a:bodyPr wrap="square" lIns="51429" tIns="25715" rIns="51429" bIns="25715" rtlCol="0">
            <a:spAutoFit/>
          </a:bodyPr>
          <a:lstStyle/>
          <a:p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Необходимо готовить ребенка заранее к поступлению в детский сад!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050" name="Picture 2" descr="http://www.proza.ru/pics/2014/02/02/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17" y="708361"/>
            <a:ext cx="2245858" cy="15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64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2\i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111" y="81212"/>
            <a:ext cx="1531321" cy="1123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9005" y="61232"/>
            <a:ext cx="3567106" cy="1190706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lvl="0">
              <a:defRPr/>
            </a:pPr>
            <a:r>
              <a:rPr lang="ru-RU" sz="16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Адаптация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– это постепенный процесс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имеющий свою продолжительность у каждого ребенка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</a:p>
          <a:p>
            <a:pPr lvl="0">
              <a:defRPr/>
            </a:pPr>
            <a:endParaRPr lang="ru-RU" sz="1400" b="1" kern="0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>
              <a:defRPr/>
            </a:pPr>
            <a:r>
              <a:rPr lang="ru-RU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Выделяют три степени адаптации</a:t>
            </a:r>
            <a:r>
              <a:rPr lang="en-US" sz="16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:</a:t>
            </a:r>
            <a:endParaRPr lang="ru-RU" sz="900" kern="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498" y="1204679"/>
            <a:ext cx="4922666" cy="2714200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indent="-257144" algn="just"/>
            <a:r>
              <a:rPr lang="ru-RU" sz="1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Легкая адаптация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1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10-15 </a:t>
            </a:r>
            <a:r>
              <a:rPr lang="ru-RU" sz="1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ребенок прибавляет в весе, адекватно ведет себя в коллективе, болеет не чаще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обычного</a:t>
            </a:r>
          </a:p>
          <a:p>
            <a:pPr indent="-257144" algn="just"/>
            <a:r>
              <a:rPr lang="ru-RU" sz="1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Адаптация средней тяжести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- </a:t>
            </a:r>
            <a:r>
              <a:rPr lang="ru-RU" sz="1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сдвиги нормализуются в течение месяца, при этом ребенок на короткое время теряет в весе, может наступить заболевание длительностью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5-7 </a:t>
            </a:r>
            <a:r>
              <a:rPr lang="ru-RU" sz="1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дней, есть признаки психического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стресса</a:t>
            </a:r>
          </a:p>
          <a:p>
            <a:pPr indent="-257144" algn="just"/>
            <a:r>
              <a:rPr lang="ru-RU" sz="14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Тяжелая адаптация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длится </a:t>
            </a:r>
            <a:r>
              <a:rPr lang="ru-RU" sz="1400" kern="0" dirty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от 2 до 6 месяцев, ребенок часто болеет, теряет уже имеющиеся навыки, может наступить как физическое, так и психическое истощение </a:t>
            </a:r>
            <a:r>
              <a:rPr lang="ru-RU" sz="1400" kern="0" dirty="0" smtClean="0">
                <a:solidFill>
                  <a:srgbClr val="00823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+mj-ea"/>
                <a:cs typeface="+mj-cs"/>
              </a:rPr>
              <a:t>организма</a:t>
            </a:r>
            <a:endParaRPr lang="ru-RU" dirty="0">
              <a:solidFill>
                <a:srgbClr val="0082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7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0000">
        <p14:vortex dir="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30" y="61232"/>
            <a:ext cx="5018507" cy="3745251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indent="257144" algn="just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indent="257144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C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удить о действительном окончании адаптационного периода в большинстве случаев мы можем после 4-6 месяцев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а у некоторых детей – после года пребывания в саду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Особенно это относится к детям от 2 до 3 лет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поскольку частые заболевания в этом возрасте замедляют их окончательное привыкание к детскому саду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  <a:endParaRPr lang="ru-RU" sz="14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</a:endParaRPr>
          </a:p>
          <a:p>
            <a:pPr indent="257144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Наиболее эмоционально уязвимы при поступлении в детский сад дети с сильной привязанностью к матери и малым социальным опытом (отсутствие общения со сверстниками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контактов со взрослыми и т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п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)-это дети от 1 года до 3 лет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Для таких детей адаптация – это изнуряющий плач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отказ от всего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чем занимаются другие дети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рыдания при сборах на прогулку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подготовке к обеду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  <a:endParaRPr lang="ru-RU" sz="14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</a:endParaRPr>
          </a:p>
          <a:p>
            <a:pPr indent="257144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При неумелом подходе к таким детям можно нанести им такую эмоциональную травму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последствия которой скажутся на всем последующем развитии ребенка</a:t>
            </a:r>
            <a:r>
              <a:rPr lang="en-US" sz="1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28614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Tm="25000">
        <p14:shred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721" y="61233"/>
            <a:ext cx="5061038" cy="2360256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25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Адаптационный период считается законченным, если ребёнок с аппетитом ест, быстро засыпает и вовремя просыпается в бодром настроении, играет один или со сверстниками.</a:t>
            </a:r>
          </a:p>
        </p:txBody>
      </p:sp>
      <p:pic>
        <p:nvPicPr>
          <p:cNvPr id="2052" name="Picture 4" descr="C:\Users\123\Desktop\2\i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154" y="2242599"/>
            <a:ext cx="1884875" cy="1238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2\Deti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482" y="1782270"/>
            <a:ext cx="1548502" cy="16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2\Deti8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26" y="1800226"/>
            <a:ext cx="1481768" cy="17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49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45" y="702989"/>
            <a:ext cx="4975978" cy="2575700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Занимайтесь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со своим ребёнком: т.е. учите его самостоятельно обслуживать себя-одеваться, раздеваться, есть, пользоваться горшком, но никак не памперсами.</a:t>
            </a:r>
          </a:p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Придерживайтесь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дома того же режима дня, что и в детском саду, хотя бы на момент привыкания ребёнка к дошкольному учреждению.</a:t>
            </a:r>
          </a:p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Настраивайте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ребёнка на детский сад только положительно, чтобы не было проблем при расставании с родителями по утрам.</a:t>
            </a:r>
          </a:p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Занимайтесь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со своим ребёнком: т.е. учите его самостоятельно обслуживать себя-одеваться, раздеваться, есть, пользоваться горшком, но никак не памперсами.</a:t>
            </a:r>
          </a:p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Придерживайтесь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дома того же режима дня, что и в детском саду, хотя бы на момент привыкания ребёнка к дошкольному учреждению.</a:t>
            </a:r>
          </a:p>
          <a:p>
            <a:pPr marL="160715" indent="160715">
              <a:buFont typeface="Arial" pitchFamily="34" charset="0"/>
              <a:buChar char="•"/>
            </a:pPr>
            <a:r>
              <a:rPr lang="ru-RU" sz="1100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Настраивайте </a:t>
            </a:r>
            <a:r>
              <a:rPr lang="ru-RU" sz="1100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</a:rPr>
              <a:t>ребёнка на детский сад только положительно, чтобы не было проблем при расставании с родителями по утрам. </a:t>
            </a:r>
          </a:p>
          <a:p>
            <a:pPr marL="160715" indent="-160715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8554" y="61232"/>
            <a:ext cx="5103567" cy="605930"/>
          </a:xfrm>
          <a:prstGeom prst="rect">
            <a:avLst/>
          </a:prstGeom>
        </p:spPr>
        <p:txBody>
          <a:bodyPr wrap="square" lIns="51429" tIns="25715" rIns="51429" bIns="25715">
            <a:spAutoFit/>
          </a:bodyPr>
          <a:lstStyle/>
          <a:p>
            <a:pPr algn="ctr"/>
            <a:r>
              <a:rPr lang="ru-RU" sz="18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Рекомендации родителям </a:t>
            </a:r>
            <a:endParaRPr lang="ru-RU" sz="1800" dirty="0" smtClean="0">
              <a:ln>
                <a:solidFill>
                  <a:srgbClr val="00823B"/>
                </a:solidFill>
              </a:ln>
              <a:solidFill>
                <a:srgbClr val="FF0000"/>
              </a:solidFill>
            </a:endParaRPr>
          </a:p>
          <a:p>
            <a:pPr algn="ctr"/>
            <a:r>
              <a:rPr lang="ru-RU" sz="1800" dirty="0" smtClean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 </a:t>
            </a:r>
            <a:r>
              <a:rPr lang="ru-RU" sz="1800" dirty="0">
                <a:ln>
                  <a:solidFill>
                    <a:srgbClr val="00823B"/>
                  </a:solidFill>
                </a:ln>
                <a:solidFill>
                  <a:srgbClr val="FF0000"/>
                </a:solidFill>
              </a:rPr>
              <a:t>подготовке ребенка к детскому саду</a:t>
            </a:r>
          </a:p>
        </p:txBody>
      </p:sp>
    </p:spTree>
    <p:extLst>
      <p:ext uri="{BB962C8B-B14F-4D97-AF65-F5344CB8AC3E}">
        <p14:creationId xmlns:p14="http://schemas.microsoft.com/office/powerpoint/2010/main" xmlns="" val="225019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000">
        <p14:prism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827</Words>
  <Application>Microsoft Office PowerPoint</Application>
  <PresentationFormat>Произвольный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Играем дружно.</vt:lpstr>
      <vt:lpstr>Любим поиграть.</vt:lpstr>
      <vt:lpstr>Мы уже большие, лепим и читаем.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User</cp:lastModifiedBy>
  <cp:revision>94</cp:revision>
  <dcterms:created xsi:type="dcterms:W3CDTF">2012-10-04T18:01:17Z</dcterms:created>
  <dcterms:modified xsi:type="dcterms:W3CDTF">2022-04-03T05:36:14Z</dcterms:modified>
</cp:coreProperties>
</file>